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618" r:id="rId2"/>
    <p:sldId id="645" r:id="rId3"/>
    <p:sldId id="650" r:id="rId4"/>
    <p:sldId id="608" r:id="rId5"/>
    <p:sldId id="640" r:id="rId6"/>
    <p:sldId id="647" r:id="rId7"/>
    <p:sldId id="610" r:id="rId8"/>
    <p:sldId id="642" r:id="rId9"/>
    <p:sldId id="624" r:id="rId10"/>
    <p:sldId id="646" r:id="rId11"/>
    <p:sldId id="613" r:id="rId12"/>
    <p:sldId id="649" r:id="rId13"/>
    <p:sldId id="651" r:id="rId14"/>
    <p:sldId id="644" r:id="rId15"/>
    <p:sldId id="652" r:id="rId16"/>
    <p:sldId id="653" r:id="rId17"/>
    <p:sldId id="654" r:id="rId18"/>
    <p:sldId id="655" r:id="rId19"/>
    <p:sldId id="656" r:id="rId20"/>
    <p:sldId id="657" r:id="rId21"/>
    <p:sldId id="658" r:id="rId22"/>
  </p:sldIdLst>
  <p:sldSz cx="9144000" cy="6858000" type="screen4x3"/>
  <p:notesSz cx="6797675" cy="9872663"/>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gan Moews" initials="MM"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E39B2"/>
    <a:srgbClr val="3366FF"/>
    <a:srgbClr val="FFDA3E"/>
    <a:srgbClr val="0B3052"/>
    <a:srgbClr val="71C8FF"/>
    <a:srgbClr val="FFDE2B"/>
    <a:srgbClr val="FFE229"/>
    <a:srgbClr val="FFDD42"/>
    <a:srgbClr val="077415"/>
    <a:srgbClr val="06611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020" autoAdjust="0"/>
    <p:restoredTop sz="88172" autoAdjust="0"/>
  </p:normalViewPr>
  <p:slideViewPr>
    <p:cSldViewPr snapToGrid="0" snapToObjects="1">
      <p:cViewPr>
        <p:scale>
          <a:sx n="60" d="100"/>
          <a:sy n="60" d="100"/>
        </p:scale>
        <p:origin x="-774"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3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576" cy="494186"/>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482" y="0"/>
            <a:ext cx="2946575" cy="494186"/>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D6798A5-6B4A-DE43-B67B-EF2E8FD04E6F}" type="datetime1">
              <a:rPr lang="en-US" smtClean="0"/>
              <a:pPr>
                <a:defRPr/>
              </a:pPr>
              <a:t>26-May-19</a:t>
            </a:fld>
            <a:endParaRPr lang="en-US" dirty="0"/>
          </a:p>
        </p:txBody>
      </p:sp>
      <p:sp>
        <p:nvSpPr>
          <p:cNvPr id="4" name="Footer Placeholder 3"/>
          <p:cNvSpPr>
            <a:spLocks noGrp="1"/>
          </p:cNvSpPr>
          <p:nvPr>
            <p:ph type="ftr" sz="quarter" idx="2"/>
          </p:nvPr>
        </p:nvSpPr>
        <p:spPr>
          <a:xfrm>
            <a:off x="0" y="9376899"/>
            <a:ext cx="2946576" cy="49418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482" y="9376899"/>
            <a:ext cx="2946575" cy="49418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8CB9F69-F56A-4FE1-BD31-29EC25C36AEE}" type="slidenum">
              <a:rPr lang="en-US" altLang="en-US"/>
              <a:pPr>
                <a:defRPr/>
              </a:pPr>
              <a:t>‹#›</a:t>
            </a:fld>
            <a:endParaRPr lang="en-US" altLang="en-US"/>
          </a:p>
        </p:txBody>
      </p:sp>
    </p:spTree>
    <p:extLst>
      <p:ext uri="{BB962C8B-B14F-4D97-AF65-F5344CB8AC3E}">
        <p14:creationId xmlns="" xmlns:p14="http://schemas.microsoft.com/office/powerpoint/2010/main" val="38455211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576" cy="494186"/>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482" y="0"/>
            <a:ext cx="2946575" cy="494186"/>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E4CAE27-D774-034B-AEB1-19416957F1BF}" type="datetime1">
              <a:rPr lang="en-US" smtClean="0"/>
              <a:pPr>
                <a:defRPr/>
              </a:pPr>
              <a:t>26-May-19</a:t>
            </a:fld>
            <a:endParaRPr lang="en-US"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606" y="4689239"/>
            <a:ext cx="5438464" cy="444293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6899"/>
            <a:ext cx="2946576" cy="49418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482" y="9376899"/>
            <a:ext cx="2946575" cy="49418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D44B3A3-FC8A-4738-B12B-0734272F665D}" type="slidenum">
              <a:rPr lang="en-US" altLang="en-US"/>
              <a:pPr>
                <a:defRPr/>
              </a:pPr>
              <a:t>‹#›</a:t>
            </a:fld>
            <a:endParaRPr lang="en-US" altLang="en-US"/>
          </a:p>
        </p:txBody>
      </p:sp>
    </p:spTree>
    <p:extLst>
      <p:ext uri="{BB962C8B-B14F-4D97-AF65-F5344CB8AC3E}">
        <p14:creationId xmlns="" xmlns:p14="http://schemas.microsoft.com/office/powerpoint/2010/main" val="2479493234"/>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717550"/>
            <a:ext cx="4770438" cy="35782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 xmlns:p14="http://schemas.microsoft.com/office/powerpoint/2010/main" val="1970151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Seven principles that</a:t>
            </a:r>
            <a:r>
              <a:rPr lang="en-AU" altLang="en-US" baseline="0" dirty="0" smtClean="0"/>
              <a:t> distinguish EA from existing/conventional fisheries management;</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AU" altLang="en-US" b="1" u="none" baseline="0" dirty="0" smtClean="0"/>
              <a:t>Good governance:  </a:t>
            </a:r>
            <a:r>
              <a:rPr lang="en-AU" altLang="en-US" b="0" u="none" baseline="0" dirty="0" smtClean="0"/>
              <a:t>designing rules and regulations and ensuring compliance with these through </a:t>
            </a:r>
            <a:r>
              <a:rPr lang="en-AU" altLang="en-US" u="none" baseline="0" dirty="0" smtClean="0"/>
              <a:t>improved transparency and accountability;</a:t>
            </a:r>
            <a:endParaRPr lang="en-AU" altLang="en-US" u="none" dirty="0" smtClean="0"/>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AU" altLang="en-US" b="1" u="none" baseline="0" dirty="0" smtClean="0"/>
              <a:t>Appropriate scale: </a:t>
            </a:r>
            <a:r>
              <a:rPr lang="en-AU" altLang="en-US" b="0" u="none" baseline="0" dirty="0" smtClean="0"/>
              <a:t>management </a:t>
            </a:r>
            <a:r>
              <a:rPr lang="en-AU" altLang="en-US" u="none" baseline="0" dirty="0" smtClean="0"/>
              <a:t>takes into account spatial and temporal scales and delivers at the appropriate scale for the issue: political, geographic, multi-sectoral;</a:t>
            </a:r>
          </a:p>
          <a:p>
            <a:pPr marL="228600" indent="-228600">
              <a:buAutoNum type="arabicPeriod"/>
            </a:pPr>
            <a:r>
              <a:rPr lang="en-AU" altLang="en-US" b="1" u="none" baseline="0" dirty="0" smtClean="0"/>
              <a:t>Increased participation: </a:t>
            </a:r>
            <a:r>
              <a:rPr lang="en-AU" altLang="en-US" u="none" baseline="0" dirty="0" smtClean="0"/>
              <a:t>Stakeholders need to work together in management planning and implementation (co-management);</a:t>
            </a:r>
          </a:p>
          <a:p>
            <a:pPr marL="228600" indent="-228600">
              <a:buAutoNum type="arabicPeriod"/>
            </a:pPr>
            <a:r>
              <a:rPr lang="en-AU" altLang="en-US" b="1" u="none" baseline="0" dirty="0" smtClean="0"/>
              <a:t>Multiple objectives: </a:t>
            </a:r>
            <a:r>
              <a:rPr lang="en-AU" altLang="en-US" u="none" baseline="0" dirty="0" smtClean="0"/>
              <a:t>Takes account of the different objectives of different stakeholders and considers trade-offs;</a:t>
            </a:r>
          </a:p>
          <a:p>
            <a:pPr marL="228600" indent="-228600">
              <a:buAutoNum type="arabicPeriod"/>
            </a:pPr>
            <a:r>
              <a:rPr lang="en-AU" altLang="en-US" b="1" u="none" baseline="0" dirty="0" smtClean="0"/>
              <a:t>Cooperation and coordination: </a:t>
            </a:r>
            <a:r>
              <a:rPr lang="en-AU" altLang="en-US" b="0" u="none" baseline="0" dirty="0" smtClean="0"/>
              <a:t>Needed horizontally across sectors </a:t>
            </a:r>
            <a:r>
              <a:rPr lang="en-AU" altLang="en-US" u="none" baseline="0" dirty="0" smtClean="0"/>
              <a:t>and agencies and vertically across levels of government;</a:t>
            </a:r>
          </a:p>
          <a:p>
            <a:pPr marL="228600" indent="-228600">
              <a:buAutoNum type="arabicPeriod"/>
            </a:pPr>
            <a:r>
              <a:rPr lang="en-AU" altLang="en-US" b="1" u="none" baseline="0" dirty="0" smtClean="0"/>
              <a:t>Adaptive management:</a:t>
            </a:r>
            <a:r>
              <a:rPr lang="en-AU" altLang="en-US" u="none" baseline="0" dirty="0" smtClean="0"/>
              <a:t> Learn through controlled trial and error; and </a:t>
            </a:r>
          </a:p>
          <a:p>
            <a:pPr marL="228600" indent="-228600">
              <a:buAutoNum type="arabicPeriod"/>
            </a:pPr>
            <a:r>
              <a:rPr lang="en-AU" altLang="en-US" b="1" u="none" baseline="0" dirty="0" smtClean="0"/>
              <a:t>Precautionary approach: </a:t>
            </a:r>
            <a:r>
              <a:rPr lang="en-AU" altLang="en-US" b="0" u="none" baseline="0" dirty="0" smtClean="0"/>
              <a:t>Don’t delay action because of a lack of information and be risk averse when there is uncertainty</a:t>
            </a:r>
          </a:p>
          <a:p>
            <a:pPr marL="228600" indent="-228600">
              <a:buAutoNum type="arabicPeriod"/>
            </a:pPr>
            <a:endParaRPr lang="en-AU" altLang="en-US" u="none" baseline="0" dirty="0" smtClean="0"/>
          </a:p>
        </p:txBody>
      </p:sp>
    </p:spTree>
    <p:extLst>
      <p:ext uri="{BB962C8B-B14F-4D97-AF65-F5344CB8AC3E}">
        <p14:creationId xmlns="" xmlns:p14="http://schemas.microsoft.com/office/powerpoint/2010/main" val="63802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baseline="0" dirty="0" smtClean="0"/>
              <a:t>The EAFM cycle is based on the generic management cycle of PLAN – DO – CHECK &amp; IMPROVE.</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smtClean="0"/>
          </a:p>
          <a:p>
            <a:pPr defTabSz="914400" eaLnBrk="1" hangingPunct="1">
              <a:spcBef>
                <a:spcPct val="0"/>
              </a:spcBef>
            </a:pPr>
            <a:r>
              <a:rPr lang="en-US" altLang="en-US" dirty="0" smtClean="0"/>
              <a:t>There are  three</a:t>
            </a:r>
            <a:r>
              <a:rPr lang="en-US" altLang="en-US" baseline="0" dirty="0" smtClean="0"/>
              <a:t> PLANING steps, one  DOING step and one CHECKING &amp; IMPROVING step – a total of 5 steps.</a:t>
            </a:r>
          </a:p>
          <a:p>
            <a:pPr defTabSz="914400" eaLnBrk="1" hangingPunct="1">
              <a:spcBef>
                <a:spcPct val="0"/>
              </a:spcBef>
            </a:pPr>
            <a:endParaRPr lang="en-US" altLang="en-US" baseline="0" dirty="0" smtClean="0"/>
          </a:p>
          <a:p>
            <a:pPr defTabSz="914400" eaLnBrk="1" hangingPunct="1">
              <a:spcBef>
                <a:spcPct val="0"/>
              </a:spcBef>
            </a:pPr>
            <a:r>
              <a:rPr lang="en-US" altLang="en-US" baseline="0" dirty="0" smtClean="0"/>
              <a:t>For the first time, the </a:t>
            </a:r>
            <a:r>
              <a:rPr lang="en-US" altLang="en-US" baseline="0" dirty="0" err="1" smtClean="0"/>
              <a:t>start up</a:t>
            </a:r>
            <a:r>
              <a:rPr lang="en-US" altLang="en-US" baseline="0" dirty="0" smtClean="0"/>
              <a:t> process is very important during which time an EAFM Team is formed and stakeholders identified,</a:t>
            </a:r>
          </a:p>
          <a:p>
            <a:pPr defTabSz="914400" eaLnBrk="1" hangingPunct="1">
              <a:spcBef>
                <a:spcPct val="0"/>
              </a:spcBef>
            </a:pPr>
            <a:endParaRPr lang="en-US" altLang="en-US" baseline="0" dirty="0" smtClean="0"/>
          </a:p>
          <a:p>
            <a:pPr defTabSz="914400" eaLnBrk="1" hangingPunct="1">
              <a:spcBef>
                <a:spcPct val="0"/>
              </a:spcBef>
            </a:pPr>
            <a:r>
              <a:rPr lang="en-US" altLang="en-US" baseline="0" dirty="0" smtClean="0"/>
              <a:t>An important output of the process is an EAFM Plan.</a:t>
            </a:r>
            <a:endParaRPr lang="en-US" altLang="en-US" dirty="0" smtClean="0"/>
          </a:p>
        </p:txBody>
      </p:sp>
    </p:spTree>
    <p:extLst>
      <p:ext uri="{BB962C8B-B14F-4D97-AF65-F5344CB8AC3E}">
        <p14:creationId xmlns="" xmlns:p14="http://schemas.microsoft.com/office/powerpoint/2010/main" val="586431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757238" y="830263"/>
            <a:ext cx="5522912" cy="41417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u="none" dirty="0" smtClean="0"/>
              <a:t>EAFM encourages good planning, and implementing actions linked logically to these plans and higher</a:t>
            </a:r>
            <a:r>
              <a:rPr lang="en-GB" altLang="en-US" u="none" baseline="0" dirty="0" smtClean="0"/>
              <a:t> level policies/legislation</a:t>
            </a:r>
            <a:r>
              <a:rPr lang="en-GB" altLang="en-US" u="none" dirty="0" smtClean="0"/>
              <a:t>. It emphasises that having an EAFM plan will help link the high-level</a:t>
            </a:r>
            <a:r>
              <a:rPr lang="en-GB" altLang="en-US" u="none" baseline="0" dirty="0" smtClean="0"/>
              <a:t> policy objectives, often derived from International Conventions, Treaties, and similar instruments, as well as national legislation and policies that already exist in most countries with actual management actions on the ground that will implement those policies.</a:t>
            </a:r>
          </a:p>
          <a:p>
            <a:pPr eaLnBrk="1" hangingPunct="1">
              <a:spcBef>
                <a:spcPct val="0"/>
              </a:spcBef>
            </a:pPr>
            <a:endParaRPr lang="en-GB" altLang="en-US" u="none" baseline="0" dirty="0" smtClean="0"/>
          </a:p>
          <a:p>
            <a:pPr eaLnBrk="1" hangingPunct="1">
              <a:spcBef>
                <a:spcPct val="0"/>
              </a:spcBef>
            </a:pPr>
            <a:r>
              <a:rPr lang="en-GB" altLang="en-US" u="none" baseline="0" dirty="0" smtClean="0"/>
              <a:t>Legislation and policies say what needs to be achieved. Plans (linked to rules and regulations) say how they will be achieved.</a:t>
            </a:r>
          </a:p>
          <a:p>
            <a:pPr eaLnBrk="1" hangingPunct="1">
              <a:spcBef>
                <a:spcPct val="0"/>
              </a:spcBef>
            </a:pPr>
            <a:endParaRPr lang="en-GB" altLang="en-US" u="none" baseline="0" dirty="0" smtClean="0"/>
          </a:p>
          <a:p>
            <a:pPr eaLnBrk="1" hangingPunct="1">
              <a:spcBef>
                <a:spcPct val="0"/>
              </a:spcBef>
            </a:pPr>
            <a:r>
              <a:rPr lang="en-GB" altLang="en-US" u="none" baseline="0" dirty="0" smtClean="0"/>
              <a:t>One example is given – one fisheries </a:t>
            </a:r>
          </a:p>
          <a:p>
            <a:pPr eaLnBrk="1" hangingPunct="1">
              <a:spcBef>
                <a:spcPct val="0"/>
              </a:spcBef>
            </a:pPr>
            <a:r>
              <a:rPr lang="en-GB" altLang="en-US" u="none" baseline="0" dirty="0" smtClean="0"/>
              <a:t>Fisheries legislation (e.g. Fisheries Act ) and policies (e.g. 5-year National social and economic development plan) will often have an aim of “Sustainably management fisheries”. However, unless supported by practical plans that sets out management actions these aim will never be achieved. The plan specifies the need to limit the fishing effort in the trawl fishery and the management action of controlling the number of boats and fishing gear</a:t>
            </a:r>
          </a:p>
          <a:p>
            <a:pPr marL="228600" indent="-228600" eaLnBrk="1" hangingPunct="1">
              <a:spcBef>
                <a:spcPct val="0"/>
              </a:spcBef>
              <a:buAutoNum type="arabicPeriod"/>
            </a:pPr>
            <a:endParaRPr lang="en-GB" altLang="en-US" u="none" baseline="0" dirty="0" smtClean="0"/>
          </a:p>
          <a:p>
            <a:pPr marL="0" indent="0" eaLnBrk="1" hangingPunct="1">
              <a:spcBef>
                <a:spcPct val="0"/>
              </a:spcBef>
              <a:buNone/>
            </a:pPr>
            <a:r>
              <a:rPr lang="en-GB" altLang="en-US" u="none" baseline="0" dirty="0" smtClean="0"/>
              <a:t>Another ecological example:</a:t>
            </a:r>
          </a:p>
          <a:p>
            <a:pPr marL="0" indent="0" eaLnBrk="1" hangingPunct="1">
              <a:spcBef>
                <a:spcPct val="0"/>
              </a:spcBef>
              <a:buNone/>
            </a:pPr>
            <a:r>
              <a:rPr lang="en-GB" altLang="en-US" u="none" baseline="0" dirty="0" smtClean="0"/>
              <a:t>Environmental legislation (e.g. Environment Protection Act) and policies (e.g. Marine conservation policy) often state have an aim of a “Healthy Environment”. To achieve this aim in a fisheries context, a plan is required that specifies the need to protect the fish habitat and a management action of closing a selected area through a marine protected area (MPA)</a:t>
            </a:r>
          </a:p>
        </p:txBody>
      </p:sp>
    </p:spTree>
    <p:extLst>
      <p:ext uri="{BB962C8B-B14F-4D97-AF65-F5344CB8AC3E}">
        <p14:creationId xmlns="" xmlns:p14="http://schemas.microsoft.com/office/powerpoint/2010/main" val="239196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a typeface="ＭＳ Ｐゴシック" pitchFamily="34" charset="-128"/>
              </a:rPr>
              <a:t>EAFM complements other approaches that you may know:</a:t>
            </a:r>
          </a:p>
          <a:p>
            <a:endParaRPr lang="en-GB" dirty="0" smtClean="0">
              <a:ea typeface="ＭＳ Ｐゴシック"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ea typeface="ＭＳ Ｐゴシック" pitchFamily="34" charset="-128"/>
              </a:rPr>
              <a:t>The all-encompassing circle is </a:t>
            </a:r>
            <a:r>
              <a:rPr lang="en-AU" dirty="0" smtClean="0">
                <a:latin typeface="Calibri" pitchFamily="34" charset="0"/>
                <a:ea typeface="ＭＳ Ｐゴシック" pitchFamily="34" charset="-128"/>
              </a:rPr>
              <a:t>EA/EBM. Within this we have:</a:t>
            </a:r>
            <a:endParaRPr lang="en-GB" dirty="0" smtClean="0">
              <a:ea typeface="ＭＳ Ｐゴシック" pitchFamily="34" charset="-128"/>
            </a:endParaRPr>
          </a:p>
          <a:p>
            <a:pPr marL="171450" indent="-171450">
              <a:buFont typeface="Arial" panose="020B0604020202020204" pitchFamily="34" charset="0"/>
              <a:buChar char="•"/>
            </a:pPr>
            <a:r>
              <a:rPr lang="en-US" dirty="0" smtClean="0">
                <a:latin typeface="Calibri" pitchFamily="34" charset="0"/>
                <a:ea typeface="ＭＳ Ｐゴシック" pitchFamily="34" charset="-128"/>
              </a:rPr>
              <a:t>co-management</a:t>
            </a:r>
          </a:p>
          <a:p>
            <a:pPr marL="171450" indent="-171450">
              <a:buFont typeface="Arial" panose="020B0604020202020204" pitchFamily="34" charset="0"/>
              <a:buChar char="•"/>
            </a:pPr>
            <a:r>
              <a:rPr lang="en-US" dirty="0" smtClean="0">
                <a:latin typeface="Calibri" pitchFamily="34" charset="0"/>
                <a:ea typeface="ＭＳ Ｐゴシック" pitchFamily="34" charset="-128"/>
              </a:rPr>
              <a:t>integrated coastal zone management (ICM or ICZM), </a:t>
            </a:r>
          </a:p>
          <a:p>
            <a:pPr marL="171450" indent="-171450">
              <a:buFont typeface="Arial" panose="020B0604020202020204" pitchFamily="34" charset="0"/>
              <a:buChar char="•"/>
            </a:pPr>
            <a:r>
              <a:rPr lang="en-US" dirty="0" smtClean="0">
                <a:latin typeface="Calibri" pitchFamily="34" charset="0"/>
                <a:ea typeface="ＭＳ Ｐゴシック" pitchFamily="34" charset="-128"/>
              </a:rPr>
              <a:t>Marine</a:t>
            </a:r>
            <a:r>
              <a:rPr lang="en-US" baseline="0" dirty="0" smtClean="0">
                <a:latin typeface="Calibri" pitchFamily="34" charset="0"/>
                <a:ea typeface="ＭＳ Ｐゴシック" pitchFamily="34" charset="-128"/>
              </a:rPr>
              <a:t> spatial planning </a:t>
            </a:r>
            <a:r>
              <a:rPr lang="en-US" dirty="0" smtClean="0">
                <a:latin typeface="Calibri" pitchFamily="34" charset="0"/>
                <a:ea typeface="ＭＳ Ｐゴシック" pitchFamily="34" charset="-128"/>
              </a:rPr>
              <a:t>(MPS), and </a:t>
            </a:r>
          </a:p>
          <a:p>
            <a:pPr marL="171450" indent="-171450">
              <a:buFont typeface="Arial" panose="020B0604020202020204" pitchFamily="34" charset="0"/>
              <a:buChar char="•"/>
            </a:pPr>
            <a:r>
              <a:rPr lang="en-US" dirty="0" smtClean="0">
                <a:latin typeface="Calibri" pitchFamily="34" charset="0"/>
                <a:ea typeface="ＭＳ Ｐゴシック" pitchFamily="34" charset="-128"/>
              </a:rPr>
              <a:t>Conventional fisheries management.</a:t>
            </a:r>
          </a:p>
          <a:p>
            <a:pPr marL="171450" indent="-171450">
              <a:buFont typeface="Arial" panose="020B0604020202020204" pitchFamily="34" charset="0"/>
              <a:buChar char="•"/>
            </a:pPr>
            <a:endParaRPr lang="en-US" dirty="0" smtClean="0">
              <a:latin typeface="Calibri" pitchFamily="34" charset="0"/>
              <a:ea typeface="ＭＳ Ｐゴシック" pitchFamily="34" charset="-128"/>
            </a:endParaRPr>
          </a:p>
          <a:p>
            <a:r>
              <a:rPr lang="en-US" sz="1200" kern="1200" dirty="0" smtClean="0">
                <a:solidFill>
                  <a:schemeClr val="tx1"/>
                </a:solidFill>
                <a:effectLst/>
                <a:latin typeface="+mn-lt"/>
                <a:ea typeface="+mn-ea"/>
                <a:cs typeface="+mn-cs"/>
              </a:rPr>
              <a:t>EAFM incorporates all of conventional fisheries management and overlaps with co-management, ICZM and MSP.  For EAFM, MSP (and</a:t>
            </a:r>
            <a:r>
              <a:rPr lang="en-US" sz="1200" kern="1200" baseline="0" dirty="0" smtClean="0">
                <a:solidFill>
                  <a:schemeClr val="tx1"/>
                </a:solidFill>
                <a:effectLst/>
                <a:latin typeface="+mn-lt"/>
                <a:ea typeface="+mn-ea"/>
                <a:cs typeface="+mn-cs"/>
              </a:rPr>
              <a:t> MPAs) can be thought of as a management tool.</a:t>
            </a:r>
            <a:endParaRPr lang="en-AU"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Let participants explain why they think that circles should be moved to reflect the situation in their particular country</a:t>
            </a:r>
            <a:r>
              <a:rPr lang="en-GB" sz="1200" i="1" kern="1200" dirty="0" smtClean="0">
                <a:solidFill>
                  <a:schemeClr val="tx1"/>
                </a:solidFill>
                <a:effectLst/>
                <a:latin typeface="+mn-lt"/>
                <a:ea typeface="+mn-ea"/>
                <a:cs typeface="+mn-cs"/>
              </a:rPr>
              <a:t>.</a:t>
            </a:r>
            <a:endParaRPr lang="en-GB"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99A071-023D-DF45-BB71-443F530699A9}" type="slidenum">
              <a:rPr lang="en-US" smtClean="0"/>
              <a:pPr/>
              <a:t>13</a:t>
            </a:fld>
            <a:endParaRPr lang="en-US" dirty="0"/>
          </a:p>
        </p:txBody>
      </p:sp>
    </p:spTree>
    <p:extLst>
      <p:ext uri="{BB962C8B-B14F-4D97-AF65-F5344CB8AC3E}">
        <p14:creationId xmlns="" xmlns:p14="http://schemas.microsoft.com/office/powerpoint/2010/main" val="1996904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200" b="1" kern="1200" dirty="0" smtClean="0">
                <a:solidFill>
                  <a:schemeClr val="tx1"/>
                </a:solidFill>
                <a:effectLst/>
                <a:latin typeface="+mn-lt"/>
                <a:ea typeface="+mn-ea"/>
                <a:cs typeface="+mn-cs"/>
              </a:rPr>
              <a:t>IN SUMMARY</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EAFM is a framework to help you bring different management strategies/approaches together in a clear, logical and structured approach with relevance to fisheries (e.g. co-management, coastal zone management, MPAs etc)</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EAFM provides a better planning and management framework and focuses on the REAL issues and what is causing them across the ecological, social and economic dimensions of sustainable development</a:t>
            </a:r>
            <a:endParaRPr lang="en-AU" sz="1200" kern="1200" dirty="0" smtClean="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EAFM will help to reduce conflict, resulting in fewer protests and greater support from your people</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EAFM will improve the ability of your staff to manage natural resources</a:t>
            </a:r>
          </a:p>
          <a:p>
            <a:pPr lvl="0"/>
            <a:r>
              <a:rPr lang="en-US" sz="1200" kern="1200" dirty="0" smtClean="0">
                <a:solidFill>
                  <a:schemeClr val="tx1"/>
                </a:solidFill>
                <a:effectLst/>
                <a:latin typeface="+mn-lt"/>
                <a:ea typeface="+mn-ea"/>
                <a:cs typeface="+mn-cs"/>
              </a:rPr>
              <a:t>EAFM can help you get  more funding by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having well-designed plans that will influence your national budget allocation and donor funding support;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 sharing finances and resources with other partners;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 providing support for reallocation of funds for more effective/efficient use</a:t>
            </a:r>
          </a:p>
          <a:p>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Other selling points</a:t>
            </a:r>
            <a:r>
              <a:rPr lang="en-AU" sz="1200" kern="1200" baseline="0" dirty="0" smtClean="0">
                <a:solidFill>
                  <a:schemeClr val="tx1"/>
                </a:solidFill>
                <a:effectLst/>
                <a:latin typeface="+mn-lt"/>
                <a:ea typeface="+mn-ea"/>
                <a:cs typeface="+mn-cs"/>
              </a:rPr>
              <a:t> (depending on the audience) are:</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EAFM helps stakeholders increase their sense of stewardship of the resources that they are dependent on and they are more likely to comply with management rules and regulations</a:t>
            </a:r>
          </a:p>
          <a:p>
            <a:pPr lvl="0"/>
            <a:r>
              <a:rPr lang="en-US" sz="1200" kern="1200" dirty="0" smtClean="0">
                <a:solidFill>
                  <a:schemeClr val="tx1"/>
                </a:solidFill>
                <a:effectLst/>
                <a:latin typeface="+mn-lt"/>
                <a:ea typeface="+mn-ea"/>
                <a:cs typeface="+mn-cs"/>
              </a:rPr>
              <a:t>EAFM strengthens co-management and can</a:t>
            </a:r>
            <a:r>
              <a:rPr lang="en-US" sz="1200" kern="1200" baseline="0" dirty="0" smtClean="0">
                <a:solidFill>
                  <a:schemeClr val="tx1"/>
                </a:solidFill>
                <a:effectLst/>
                <a:latin typeface="+mn-lt"/>
                <a:ea typeface="+mn-ea"/>
                <a:cs typeface="+mn-cs"/>
              </a:rPr>
              <a:t> help coordinate staff and resources of different agencies</a:t>
            </a:r>
            <a:endParaRPr lang="en-US" sz="1200" kern="1200" dirty="0" smtClean="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EAFM will result in better management of the resources in your country that will increase demand for your fish and secure a  larger market share</a:t>
            </a:r>
          </a:p>
          <a:p>
            <a:pPr lvl="0"/>
            <a:r>
              <a:rPr lang="en-US" sz="1200" kern="1200" dirty="0" smtClean="0">
                <a:solidFill>
                  <a:schemeClr val="tx1"/>
                </a:solidFill>
                <a:effectLst/>
                <a:latin typeface="+mn-lt"/>
                <a:ea typeface="+mn-ea"/>
                <a:cs typeface="+mn-cs"/>
              </a:rPr>
              <a:t>EAFM is adaptable and can be applied to other systems such as inland fisheries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EAFM helps to improve your image as a leader and establish a legacy for introducing a fully integrated approach to fishery governance;</a:t>
            </a:r>
            <a:endParaRPr lang="en-AU" sz="1200" kern="1200" dirty="0" smtClean="0">
              <a:solidFill>
                <a:schemeClr val="tx1"/>
              </a:solidFill>
              <a:effectLst/>
              <a:latin typeface="+mn-lt"/>
              <a:ea typeface="+mn-ea"/>
              <a:cs typeface="+mn-cs"/>
            </a:endParaRPr>
          </a:p>
          <a:p>
            <a:endParaRPr lang="en-AU" altLang="en-US" dirty="0" smtClean="0"/>
          </a:p>
        </p:txBody>
      </p:sp>
    </p:spTree>
    <p:extLst>
      <p:ext uri="{BB962C8B-B14F-4D97-AF65-F5344CB8AC3E}">
        <p14:creationId xmlns="" xmlns:p14="http://schemas.microsoft.com/office/powerpoint/2010/main" val="186399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p>
        </p:txBody>
      </p:sp>
    </p:spTree>
    <p:extLst>
      <p:ext uri="{BB962C8B-B14F-4D97-AF65-F5344CB8AC3E}">
        <p14:creationId xmlns="" xmlns:p14="http://schemas.microsoft.com/office/powerpoint/2010/main" val="186399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p>
        </p:txBody>
      </p:sp>
    </p:spTree>
    <p:extLst>
      <p:ext uri="{BB962C8B-B14F-4D97-AF65-F5344CB8AC3E}">
        <p14:creationId xmlns="" xmlns:p14="http://schemas.microsoft.com/office/powerpoint/2010/main" val="186399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p>
        </p:txBody>
      </p:sp>
    </p:spTree>
    <p:extLst>
      <p:ext uri="{BB962C8B-B14F-4D97-AF65-F5344CB8AC3E}">
        <p14:creationId xmlns="" xmlns:p14="http://schemas.microsoft.com/office/powerpoint/2010/main" val="18639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p>
        </p:txBody>
      </p:sp>
    </p:spTree>
    <p:extLst>
      <p:ext uri="{BB962C8B-B14F-4D97-AF65-F5344CB8AC3E}">
        <p14:creationId xmlns="" xmlns:p14="http://schemas.microsoft.com/office/powerpoint/2010/main" val="186399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p>
        </p:txBody>
      </p:sp>
    </p:spTree>
    <p:extLst>
      <p:ext uri="{BB962C8B-B14F-4D97-AF65-F5344CB8AC3E}">
        <p14:creationId xmlns="" xmlns:p14="http://schemas.microsoft.com/office/powerpoint/2010/main" val="186399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smtClean="0"/>
              <a:t>First, what is an ecosystem? In this diagram of an ecosystem, there are fish and fishing but it also includes habitats (mangroves and coral reefs), other uses of the resources (aquaculture, scuba diving), endangered and threatened species (turtles) and post-harvest (fish landing site, processing and markets). Note that it also includes both small-scale and well as large-scale fishing as all these ecosystem components interact. </a:t>
            </a:r>
          </a:p>
          <a:p>
            <a:pPr eaLnBrk="1" hangingPunct="1">
              <a:spcBef>
                <a:spcPct val="0"/>
              </a:spcBef>
            </a:pPr>
            <a:endParaRPr lang="en-US" altLang="en-US" baseline="0" dirty="0" smtClean="0"/>
          </a:p>
          <a:p>
            <a:pPr eaLnBrk="1" hangingPunct="1">
              <a:spcBef>
                <a:spcPct val="0"/>
              </a:spcBef>
            </a:pPr>
            <a:r>
              <a:rPr lang="en-US" altLang="en-US" baseline="0" dirty="0" smtClean="0"/>
              <a:t>NOTE</a:t>
            </a:r>
            <a:r>
              <a:rPr lang="en-US" altLang="en-US" baseline="0" dirty="0" smtClean="0"/>
              <a:t>:  In this context, </a:t>
            </a:r>
            <a:r>
              <a:rPr lang="en-US" altLang="en-US" u="sng" baseline="0" dirty="0" smtClean="0"/>
              <a:t>the ecosystem approach refers more to the structure and interactions within ecosystems</a:t>
            </a:r>
            <a:r>
              <a:rPr lang="en-US" altLang="en-US" baseline="0" dirty="0" smtClean="0"/>
              <a:t>, </a:t>
            </a:r>
            <a:r>
              <a:rPr lang="en-US" altLang="en-US" u="sng" baseline="0" dirty="0" smtClean="0"/>
              <a:t>rather than the functional aspects such as energy flows as understood by scientists</a:t>
            </a:r>
            <a:r>
              <a:rPr lang="en-US" altLang="en-US" baseline="0" dirty="0" smtClean="0"/>
              <a:t>.</a:t>
            </a:r>
            <a:endParaRPr lang="en-US" altLang="en-US" baseline="0" dirty="0" smtClean="0"/>
          </a:p>
        </p:txBody>
      </p:sp>
    </p:spTree>
    <p:extLst>
      <p:ext uri="{BB962C8B-B14F-4D97-AF65-F5344CB8AC3E}">
        <p14:creationId xmlns="" xmlns:p14="http://schemas.microsoft.com/office/powerpoint/2010/main" val="3173619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p>
        </p:txBody>
      </p:sp>
    </p:spTree>
    <p:extLst>
      <p:ext uri="{BB962C8B-B14F-4D97-AF65-F5344CB8AC3E}">
        <p14:creationId xmlns="" xmlns:p14="http://schemas.microsoft.com/office/powerpoint/2010/main" val="186399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p>
        </p:txBody>
      </p:sp>
    </p:spTree>
    <p:extLst>
      <p:ext uri="{BB962C8B-B14F-4D97-AF65-F5344CB8AC3E}">
        <p14:creationId xmlns="" xmlns:p14="http://schemas.microsoft.com/office/powerpoint/2010/main" val="186399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latin typeface="Myriad Pro"/>
                <a:cs typeface="Myriad Pro"/>
              </a:rPr>
              <a:t>The concept of the ecosystem approach was formalized by the Convention</a:t>
            </a:r>
            <a:r>
              <a:rPr lang="en-US" b="0" baseline="0" dirty="0" smtClean="0">
                <a:latin typeface="Myriad Pro"/>
                <a:cs typeface="Myriad Pro"/>
              </a:rPr>
              <a:t> on Biodiversity, which defined EA in 2000 as “</a:t>
            </a:r>
            <a:r>
              <a:rPr lang="en-US" b="0" dirty="0" smtClean="0">
                <a:latin typeface="Myriad Pro"/>
                <a:cs typeface="Myriad Pro"/>
              </a:rPr>
              <a:t>It is a strategy for </a:t>
            </a:r>
            <a:r>
              <a:rPr lang="en-US" b="0" u="sng" dirty="0" smtClean="0">
                <a:latin typeface="Myriad Pro"/>
                <a:cs typeface="Myriad Pro"/>
              </a:rPr>
              <a:t>the integrated management</a:t>
            </a:r>
            <a:r>
              <a:rPr lang="en-US" b="0" dirty="0" smtClean="0">
                <a:latin typeface="Myriad Pro"/>
                <a:cs typeface="Myriad Pro"/>
              </a:rPr>
              <a:t> of land, water and living resources that promotes </a:t>
            </a:r>
            <a:r>
              <a:rPr lang="en-US" b="0" u="sng" dirty="0" smtClean="0">
                <a:latin typeface="Myriad Pro"/>
                <a:cs typeface="Myriad Pro"/>
              </a:rPr>
              <a:t>conservation</a:t>
            </a:r>
            <a:r>
              <a:rPr lang="en-US" b="0" dirty="0" smtClean="0">
                <a:latin typeface="Myriad Pro"/>
                <a:cs typeface="Myriad Pro"/>
              </a:rPr>
              <a:t> and </a:t>
            </a:r>
            <a:r>
              <a:rPr lang="en-US" b="0" u="sng" dirty="0" smtClean="0">
                <a:latin typeface="Myriad Pro"/>
                <a:cs typeface="Myriad Pro"/>
              </a:rPr>
              <a:t>sustainable use </a:t>
            </a:r>
            <a:r>
              <a:rPr lang="en-US" b="0" dirty="0" smtClean="0">
                <a:latin typeface="Myriad Pro"/>
                <a:cs typeface="Myriad Pro"/>
              </a:rPr>
              <a:t>in an </a:t>
            </a:r>
            <a:r>
              <a:rPr lang="en-US" b="0" u="sng" dirty="0" smtClean="0">
                <a:latin typeface="Myriad Pro"/>
                <a:cs typeface="Myriad Pro"/>
              </a:rPr>
              <a:t>equitable way</a:t>
            </a:r>
            <a:r>
              <a:rPr lang="en-US" b="0" dirty="0" smtClean="0">
                <a:latin typeface="Myriad Pro"/>
                <a:cs typeface="Myriad Pro"/>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smtClean="0">
              <a:latin typeface="Myriad Pro"/>
              <a:cs typeface="Myriad Pro"/>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smtClean="0">
              <a:latin typeface="Myriad Pro"/>
              <a:cs typeface="Myriad Pro"/>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latin typeface="Myriad Pro"/>
                <a:cs typeface="Myriad Pro"/>
              </a:rPr>
              <a:t>Thus we can see that </a:t>
            </a:r>
            <a:r>
              <a:rPr lang="en-AU" altLang="en-US" sz="1200" b="0" dirty="0" smtClean="0">
                <a:latin typeface="Myriad Pro"/>
                <a:cs typeface="Myriad Pro"/>
              </a:rPr>
              <a:t>EA is a holistic, integrated and participatory management approach that considers the major components in an ecosystem, and </a:t>
            </a:r>
            <a:r>
              <a:rPr lang="en-US" altLang="en-US" b="0" baseline="0" dirty="0" smtClean="0"/>
              <a:t>the </a:t>
            </a:r>
            <a:r>
              <a:rPr lang="en-US" altLang="en-US" baseline="0" dirty="0" smtClean="0"/>
              <a:t>social and economic benefits that can be derived from the system. It can be applied to any natural resource management situation, not just fisheries.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altLang="en-US" b="1"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smtClean="0">
                <a:latin typeface="Myriad Pro"/>
                <a:cs typeface="Myriad Pro"/>
              </a:rPr>
              <a:t>However, the</a:t>
            </a:r>
            <a:r>
              <a:rPr lang="en-US" b="0" baseline="0" dirty="0" smtClean="0">
                <a:latin typeface="Myriad Pro"/>
                <a:cs typeface="Myriad Pro"/>
              </a:rPr>
              <a:t> words </a:t>
            </a:r>
            <a:r>
              <a:rPr lang="en-US" b="0" u="sng" dirty="0" smtClean="0">
                <a:latin typeface="Myriad Pro"/>
                <a:cs typeface="Myriad Pro"/>
              </a:rPr>
              <a:t>conservation, </a:t>
            </a:r>
            <a:r>
              <a:rPr lang="en-US" b="0" dirty="0" smtClean="0">
                <a:latin typeface="Myriad Pro"/>
                <a:cs typeface="Myriad Pro"/>
              </a:rPr>
              <a:t> </a:t>
            </a:r>
            <a:r>
              <a:rPr lang="en-US" b="0" u="sng" dirty="0" smtClean="0">
                <a:latin typeface="Myriad Pro"/>
                <a:cs typeface="Myriad Pro"/>
              </a:rPr>
              <a:t>sustainable use </a:t>
            </a:r>
            <a:r>
              <a:rPr lang="en-US" b="0" u="none" dirty="0" smtClean="0">
                <a:latin typeface="Myriad Pro"/>
                <a:cs typeface="Myriad Pro"/>
              </a:rPr>
              <a:t>and</a:t>
            </a:r>
            <a:r>
              <a:rPr lang="en-US" b="0" u="none" baseline="0" dirty="0" smtClean="0">
                <a:latin typeface="Myriad Pro"/>
                <a:cs typeface="Myriad Pro"/>
              </a:rPr>
              <a:t> </a:t>
            </a:r>
            <a:r>
              <a:rPr lang="en-US" b="0" u="sng" dirty="0" smtClean="0">
                <a:latin typeface="Myriad Pro"/>
                <a:cs typeface="Myriad Pro"/>
              </a:rPr>
              <a:t>equitable way</a:t>
            </a:r>
            <a:r>
              <a:rPr lang="en-US" b="0" u="none" baseline="0" dirty="0" smtClean="0">
                <a:latin typeface="Myriad Pro"/>
                <a:cs typeface="Myriad Pro"/>
              </a:rPr>
              <a:t> are just another way of saying sustainable development</a:t>
            </a:r>
            <a:r>
              <a:rPr lang="en-US" b="0" dirty="0" smtClean="0">
                <a:latin typeface="Myriad Pro"/>
                <a:cs typeface="Myriad Pro"/>
              </a:rPr>
              <a:t> ,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smtClean="0">
              <a:latin typeface="Myriad Pro"/>
              <a:cs typeface="Myriad Pro"/>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smtClean="0">
                <a:latin typeface="Myriad Pro"/>
                <a:cs typeface="Myriad Pro"/>
              </a:rPr>
              <a:t>Put </a:t>
            </a:r>
            <a:r>
              <a:rPr lang="en-US" b="0" dirty="0" smtClean="0">
                <a:latin typeface="Myriad Pro"/>
                <a:cs typeface="Myriad Pro"/>
              </a:rPr>
              <a:t>another way, EA is an holistic approach to</a:t>
            </a:r>
            <a:r>
              <a:rPr lang="en-US" b="0" baseline="0" dirty="0" smtClean="0">
                <a:latin typeface="Myriad Pro"/>
                <a:cs typeface="Myriad Pro"/>
              </a:rPr>
              <a:t> achieve sustainable development.</a:t>
            </a:r>
            <a:endParaRPr lang="en-US" b="0" dirty="0" smtClean="0">
              <a:latin typeface="Myriad Pro"/>
              <a:cs typeface="Myriad Pro"/>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smtClean="0">
              <a:latin typeface="Myriad Pro"/>
              <a:cs typeface="Myriad Pro"/>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smtClean="0">
              <a:latin typeface="Myriad Pro"/>
              <a:cs typeface="Myriad Pro"/>
            </a:endParaRPr>
          </a:p>
        </p:txBody>
      </p:sp>
    </p:spTree>
    <p:extLst>
      <p:ext uri="{BB962C8B-B14F-4D97-AF65-F5344CB8AC3E}">
        <p14:creationId xmlns="" xmlns:p14="http://schemas.microsoft.com/office/powerpoint/2010/main" val="345133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t>The </a:t>
            </a:r>
            <a:r>
              <a:rPr lang="en-AU" altLang="en-US" dirty="0" smtClean="0"/>
              <a:t>vision:</a:t>
            </a:r>
            <a:r>
              <a:rPr lang="en-AU" altLang="en-US" baseline="0" dirty="0" smtClean="0"/>
              <a:t> </a:t>
            </a:r>
            <a:r>
              <a:rPr lang="en-AU" sz="1200" i="1" kern="1200" dirty="0" smtClean="0">
                <a:solidFill>
                  <a:schemeClr val="tx1"/>
                </a:solidFill>
                <a:effectLst/>
                <a:latin typeface="+mn-lt"/>
                <a:ea typeface="+mn-ea"/>
                <a:cs typeface="+mn-cs"/>
              </a:rPr>
              <a:t>A </a:t>
            </a:r>
            <a:r>
              <a:rPr lang="en-AU" sz="1200" i="1" kern="1200" dirty="0" smtClean="0">
                <a:solidFill>
                  <a:schemeClr val="tx1"/>
                </a:solidFill>
                <a:effectLst/>
                <a:latin typeface="+mn-lt"/>
                <a:ea typeface="+mn-ea"/>
                <a:cs typeface="+mn-cs"/>
              </a:rPr>
              <a:t>well-governed fishery sector that promotes a healthy ecosystem and sustainable use of the marine resources for the benefit of the key stakeholders.</a:t>
            </a:r>
            <a:r>
              <a:rPr lang="en-AU" sz="1200" i="1" kern="1200" baseline="0" dirty="0" smtClean="0">
                <a:solidFill>
                  <a:schemeClr val="tx1"/>
                </a:solidFill>
                <a:effectLst/>
                <a:latin typeface="+mn-lt"/>
                <a:ea typeface="+mn-ea"/>
                <a:cs typeface="+mn-cs"/>
              </a:rPr>
              <a:t> </a:t>
            </a:r>
            <a:endParaRPr lang="en-AU" altLang="en-US" dirty="0" smtClean="0"/>
          </a:p>
        </p:txBody>
      </p:sp>
    </p:spTree>
    <p:extLst>
      <p:ext uri="{BB962C8B-B14F-4D97-AF65-F5344CB8AC3E}">
        <p14:creationId xmlns="" xmlns:p14="http://schemas.microsoft.com/office/powerpoint/2010/main" val="334564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aseline="0" dirty="0" smtClean="0"/>
              <a:t>EA, therefore, promotes sustainable development.</a:t>
            </a:r>
          </a:p>
          <a:p>
            <a:r>
              <a:rPr lang="en-AU" altLang="en-US" baseline="0" dirty="0" smtClean="0"/>
              <a:t>Sustainable </a:t>
            </a:r>
            <a:r>
              <a:rPr lang="en-AU" altLang="en-US" baseline="0" dirty="0" smtClean="0"/>
              <a:t>development can be thought of as a process that strives to balance human well-being (e.g. employment, profit and sustainable livelihoods) with ecological well-being (e.g. healthy fish resources and healthy environment) so that development achieved in one generation does not impact on development for future generations – our sons and daughters. EA, therefore, has 3 dimensions –ECOLOGICAL (sometimes broken down into fisheries and the environment, HUMAN and GOVERNANCE dimensions. </a:t>
            </a:r>
          </a:p>
          <a:p>
            <a:r>
              <a:rPr lang="en-AU" altLang="en-US" baseline="0" dirty="0" smtClean="0"/>
              <a:t>EAFM is simply the application of the ecosystem approach (EA) to fisheries management (FM</a:t>
            </a:r>
            <a:r>
              <a:rPr lang="en-AU" altLang="en-US" baseline="0" dirty="0" smtClean="0"/>
              <a:t>)</a:t>
            </a:r>
            <a:endParaRPr lang="en-US" altLang="en-US" b="1" baseline="0" dirty="0" smtClean="0"/>
          </a:p>
          <a:p>
            <a:r>
              <a:rPr lang="en-US" altLang="en-US" b="1" baseline="0" dirty="0" smtClean="0"/>
              <a:t>EA </a:t>
            </a:r>
            <a:r>
              <a:rPr lang="en-US" altLang="en-US" b="1" baseline="0" dirty="0" smtClean="0"/>
              <a:t>+ FM = EAFM</a:t>
            </a:r>
          </a:p>
          <a:p>
            <a:endParaRPr lang="en-AU" altLang="en-US" dirty="0" smtClean="0"/>
          </a:p>
        </p:txBody>
      </p:sp>
    </p:spTree>
    <p:extLst>
      <p:ext uri="{BB962C8B-B14F-4D97-AF65-F5344CB8AC3E}">
        <p14:creationId xmlns="" xmlns:p14="http://schemas.microsoft.com/office/powerpoint/2010/main" val="65465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u="none" dirty="0" smtClean="0"/>
              <a:t>Why the ecosystem approach.  Fisheries face many threats and issues and </a:t>
            </a:r>
            <a:r>
              <a:rPr lang="en-AU" altLang="en-US" u="none" baseline="0" dirty="0" smtClean="0"/>
              <a:t>fisheries and the aquatic environment are severely degraded in many parts of the World, especially in Asia. This in turn threatens fishing communities and key stakeholders along the value chain that are dependent on fish and fisheries for their livelihoods, and on a larger scale, the economy of districts, provinces and the nation.</a:t>
            </a:r>
          </a:p>
          <a:p>
            <a:pPr eaLnBrk="1" hangingPunct="1">
              <a:spcBef>
                <a:spcPct val="0"/>
              </a:spcBef>
            </a:pPr>
            <a:endParaRPr lang="en-AU" altLang="en-US" u="none" baseline="0" dirty="0" smtClean="0"/>
          </a:p>
          <a:p>
            <a:pPr eaLnBrk="1" hangingPunct="1">
              <a:spcBef>
                <a:spcPct val="0"/>
              </a:spcBef>
            </a:pPr>
            <a:r>
              <a:rPr lang="en-AU" altLang="en-US" u="none" baseline="0" dirty="0" smtClean="0"/>
              <a:t>Fisheries management in the past has focused on fish and fishing. Many of the broader issues were not considered and, therefore, were not that successful.</a:t>
            </a:r>
          </a:p>
          <a:p>
            <a:pPr eaLnBrk="1" hangingPunct="1">
              <a:spcBef>
                <a:spcPct val="0"/>
              </a:spcBef>
            </a:pPr>
            <a:endParaRPr lang="en-AU" altLang="en-US" u="none" baseline="0" dirty="0" smtClean="0"/>
          </a:p>
          <a:p>
            <a:pPr eaLnBrk="1" hangingPunct="1">
              <a:spcBef>
                <a:spcPct val="0"/>
              </a:spcBef>
            </a:pPr>
            <a:r>
              <a:rPr lang="en-AU" altLang="en-US" u="none" baseline="0" dirty="0" smtClean="0"/>
              <a:t>Issues are interlinked [e.g. overfishing can lead to decreased profits that results in people resorting to illegal, unreported and unregulated (IUU) fishing just to make a living] and these issues need holistic, bigger picture solutions.</a:t>
            </a:r>
            <a:endParaRPr lang="en-AU" altLang="en-US" u="none" dirty="0" smtClean="0"/>
          </a:p>
          <a:p>
            <a:pPr eaLnBrk="1" hangingPunct="1">
              <a:spcBef>
                <a:spcPct val="0"/>
              </a:spcBef>
            </a:pPr>
            <a:endParaRPr lang="en-AU" altLang="en-US" u="none" dirty="0" smtClean="0"/>
          </a:p>
          <a:p>
            <a:pPr eaLnBrk="1" hangingPunct="1">
              <a:spcBef>
                <a:spcPct val="0"/>
              </a:spcBef>
            </a:pPr>
            <a:r>
              <a:rPr lang="en-AU" altLang="en-US" u="none" dirty="0" smtClean="0"/>
              <a:t>People are central to finding solutions.</a:t>
            </a:r>
            <a:r>
              <a:rPr lang="en-AU" altLang="en-US" u="none" baseline="0" dirty="0" smtClean="0"/>
              <a:t> We manage people and their actions, not ecosystems.</a:t>
            </a:r>
            <a:endParaRPr lang="en-AU" altLang="en-US" u="none" dirty="0" smtClean="0"/>
          </a:p>
          <a:p>
            <a:pPr eaLnBrk="1" hangingPunct="1">
              <a:spcBef>
                <a:spcPct val="0"/>
              </a:spcBef>
            </a:pPr>
            <a:endParaRPr lang="en-AU" altLang="en-US" dirty="0" smtClean="0"/>
          </a:p>
        </p:txBody>
      </p:sp>
    </p:spTree>
    <p:extLst>
      <p:ext uri="{BB962C8B-B14F-4D97-AF65-F5344CB8AC3E}">
        <p14:creationId xmlns="" xmlns:p14="http://schemas.microsoft.com/office/powerpoint/2010/main" val="362979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035050" y="777875"/>
            <a:ext cx="5181600" cy="38862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EAFM aims</a:t>
            </a:r>
            <a:r>
              <a:rPr lang="en-AU" altLang="en-US" baseline="0" dirty="0" smtClean="0"/>
              <a:t> to maximise ecosystem benefits that all lead towards increased food security and reduced poverty. The </a:t>
            </a:r>
            <a:r>
              <a:rPr lang="en-AU" sz="1200" kern="1200" dirty="0" smtClean="0">
                <a:solidFill>
                  <a:schemeClr val="tx1"/>
                </a:solidFill>
                <a:effectLst/>
                <a:latin typeface="+mn-lt"/>
                <a:ea typeface="+mn-ea"/>
                <a:cs typeface="+mn-cs"/>
              </a:rPr>
              <a:t>ecosystem benefits that can be achieved through EAFM  include fish for food, income,</a:t>
            </a:r>
            <a:r>
              <a:rPr lang="en-AU" sz="1200" kern="1200" baseline="0" dirty="0" smtClean="0">
                <a:solidFill>
                  <a:schemeClr val="tx1"/>
                </a:solidFill>
                <a:effectLst/>
                <a:latin typeface="+mn-lt"/>
                <a:ea typeface="+mn-ea"/>
                <a:cs typeface="+mn-cs"/>
              </a:rPr>
              <a:t> employment, and livelihoods, </a:t>
            </a:r>
            <a:r>
              <a:rPr lang="en-AU" sz="1200" kern="1200" dirty="0" smtClean="0">
                <a:solidFill>
                  <a:schemeClr val="tx1"/>
                </a:solidFill>
                <a:effectLst/>
                <a:latin typeface="+mn-lt"/>
                <a:ea typeface="+mn-ea"/>
                <a:cs typeface="+mn-cs"/>
              </a:rPr>
              <a:t>resulting in increased food security and reduced poverty</a:t>
            </a:r>
            <a:r>
              <a:rPr lang="en-AU" altLang="en-US" baseline="0" dirty="0" smtClean="0"/>
              <a:t>, as well as through increased foreign exchange and trade from fish and fishery products, providing that the increased foreign revenue trickle down to the poorer people.</a:t>
            </a:r>
          </a:p>
          <a:p>
            <a:endParaRPr lang="en-AU" altLang="en-US" baseline="0" dirty="0" smtClean="0"/>
          </a:p>
          <a:p>
            <a:r>
              <a:rPr lang="en-AU" altLang="en-US" baseline="0" dirty="0" smtClean="0"/>
              <a:t>Other ecosystem benefits, such as coastal protection are also enhanced.</a:t>
            </a:r>
          </a:p>
          <a:p>
            <a:endParaRPr lang="en-AU" altLang="en-US" baseline="0" dirty="0" smtClean="0"/>
          </a:p>
          <a:p>
            <a:endParaRPr lang="en-AU" altLang="en-US" dirty="0" smtClean="0"/>
          </a:p>
        </p:txBody>
      </p:sp>
    </p:spTree>
    <p:extLst>
      <p:ext uri="{BB962C8B-B14F-4D97-AF65-F5344CB8AC3E}">
        <p14:creationId xmlns="" xmlns:p14="http://schemas.microsoft.com/office/powerpoint/2010/main" val="3842388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none" dirty="0" smtClean="0"/>
              <a:t>It is important to </a:t>
            </a:r>
            <a:r>
              <a:rPr lang="en-US" altLang="en-US" u="none" dirty="0" err="1" smtClean="0"/>
              <a:t>realise</a:t>
            </a:r>
            <a:r>
              <a:rPr lang="en-US" altLang="en-US" u="none" dirty="0" smtClean="0"/>
              <a:t> that EAFM is not really new – it builds on what is already in place in your country and fisheries.</a:t>
            </a:r>
            <a:r>
              <a:rPr lang="en-US" altLang="en-US" u="none" baseline="0" dirty="0" smtClean="0"/>
              <a:t> For example, You will already be doing some fishery management that will include co-management. </a:t>
            </a:r>
            <a:endParaRPr lang="en-US" altLang="en-US" u="none" dirty="0" smtClean="0"/>
          </a:p>
          <a:p>
            <a:pPr eaLnBrk="1" hangingPunct="1">
              <a:spcBef>
                <a:spcPct val="0"/>
              </a:spcBef>
            </a:pPr>
            <a:endParaRPr lang="en-US" altLang="en-US" u="none" dirty="0" smtClean="0"/>
          </a:p>
          <a:p>
            <a:pPr eaLnBrk="1" hangingPunct="1">
              <a:spcBef>
                <a:spcPct val="0"/>
              </a:spcBef>
            </a:pPr>
            <a:endParaRPr lang="en-US" altLang="en-US" u="none" dirty="0" smtClean="0"/>
          </a:p>
          <a:p>
            <a:pPr eaLnBrk="1" hangingPunct="1">
              <a:spcBef>
                <a:spcPct val="0"/>
              </a:spcBef>
            </a:pPr>
            <a:r>
              <a:rPr lang="en-US" altLang="en-US" u="none" dirty="0" smtClean="0"/>
              <a:t>Also important</a:t>
            </a:r>
            <a:r>
              <a:rPr lang="en-US" altLang="en-US" u="none" baseline="0" dirty="0" smtClean="0"/>
              <a:t>ly, EAFM recognizes that human skills are just as important as technical and scientific knowledge. </a:t>
            </a:r>
            <a:endParaRPr lang="en-US" altLang="en-US" dirty="0" smtClean="0"/>
          </a:p>
        </p:txBody>
      </p:sp>
    </p:spTree>
    <p:extLst>
      <p:ext uri="{BB962C8B-B14F-4D97-AF65-F5344CB8AC3E}">
        <p14:creationId xmlns="" xmlns:p14="http://schemas.microsoft.com/office/powerpoint/2010/main" val="202939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none" dirty="0" smtClean="0"/>
              <a:t>Through </a:t>
            </a:r>
            <a:r>
              <a:rPr lang="en-US" altLang="en-US" u="none" baseline="0" dirty="0" smtClean="0"/>
              <a:t>strengthening co-management with its focus on stakeholder engagement, facilitation, negotiation and conflict resolution, all important skills in finding solutions to the issues.</a:t>
            </a:r>
            <a:endParaRPr lang="en-US" altLang="en-US" dirty="0" smtClean="0"/>
          </a:p>
        </p:txBody>
      </p:sp>
    </p:spTree>
    <p:extLst>
      <p:ext uri="{BB962C8B-B14F-4D97-AF65-F5344CB8AC3E}">
        <p14:creationId xmlns="" xmlns:p14="http://schemas.microsoft.com/office/powerpoint/2010/main" val="393677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7517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38"/>
            <a:ext cx="8229600" cy="1143000"/>
          </a:xfrm>
          <a:prstGeom prst="rect">
            <a:avLst/>
          </a:prstGeom>
        </p:spPr>
        <p:txBody>
          <a:bodyPr/>
          <a:lstStyle>
            <a:lvl1pPr>
              <a:defRPr sz="4800" b="1">
                <a:solidFill>
                  <a:srgbClr val="0000BA"/>
                </a:solidFill>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28837"/>
            <a:ext cx="8229600" cy="4525963"/>
          </a:xfrm>
          <a:prstGeom prst="rect">
            <a:avLst/>
          </a:prstGeo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37466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56354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Myriad Pro"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yriad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600">
                <a:latin typeface="Myriad Pro"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yriad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600">
                <a:latin typeface="Myriad Pro"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73786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4698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2" name="TextBox 1"/>
          <p:cNvSpPr txBox="1"/>
          <p:nvPr userDrawn="1"/>
        </p:nvSpPr>
        <p:spPr>
          <a:xfrm>
            <a:off x="8637588" y="6488113"/>
            <a:ext cx="506412" cy="369887"/>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7716B912-C31E-4F43-A53F-9D42B699409C}" type="slidenum">
              <a:rPr lang="en-US" altLang="en-US" smtClean="0">
                <a:solidFill>
                  <a:schemeClr val="bg1"/>
                </a:solidFill>
                <a:latin typeface="Myriad Pro" pitchFamily="34" charset="0"/>
              </a:rPr>
              <a:pPr eaLnBrk="1" hangingPunct="1">
                <a:defRPr/>
              </a:pPr>
              <a:t>‹#›</a:t>
            </a:fld>
            <a:endParaRPr lang="en-US" altLang="en-US" smtClean="0">
              <a:solidFill>
                <a:schemeClr val="bg1"/>
              </a:solidFill>
              <a:latin typeface="Myriad Pro" pitchFamily="34" charset="0"/>
            </a:endParaRPr>
          </a:p>
        </p:txBody>
      </p:sp>
    </p:spTree>
    <p:extLst>
      <p:ext uri="{BB962C8B-B14F-4D97-AF65-F5344CB8AC3E}">
        <p14:creationId xmlns="" xmlns:p14="http://schemas.microsoft.com/office/powerpoint/2010/main" val="111039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0319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3535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59338" y="6465579"/>
            <a:ext cx="507241" cy="392421"/>
          </a:xfrm>
          <a:prstGeom prst="rect">
            <a:avLst/>
          </a:prstGeom>
        </p:spPr>
        <p:txBody>
          <a:bodyPr/>
          <a:lstStyle>
            <a:lvl1pPr>
              <a:defRPr>
                <a:solidFill>
                  <a:schemeClr val="bg1"/>
                </a:solidFill>
              </a:defRPr>
            </a:lvl1pPr>
          </a:lstStyle>
          <a:p>
            <a:fld id="{1F3FB8DF-4480-2344-AFDC-7E84E979569D}" type="slidenum">
              <a:rPr lang="en-US" smtClean="0"/>
              <a:pPr/>
              <a:t>‹#›</a:t>
            </a:fld>
            <a:endParaRPr lang="en-US" dirty="0"/>
          </a:p>
        </p:txBody>
      </p:sp>
    </p:spTree>
    <p:extLst>
      <p:ext uri="{BB962C8B-B14F-4D97-AF65-F5344CB8AC3E}">
        <p14:creationId xmlns="" xmlns:p14="http://schemas.microsoft.com/office/powerpoint/2010/main" val="2215996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Box 10"/>
          <p:cNvSpPr txBox="1">
            <a:spLocks noChangeArrowheads="1"/>
          </p:cNvSpPr>
          <p:nvPr userDrawn="1"/>
        </p:nvSpPr>
        <p:spPr bwMode="auto">
          <a:xfrm>
            <a:off x="5487988" y="5688013"/>
            <a:ext cx="184150" cy="368300"/>
          </a:xfrm>
          <a:prstGeom prst="rect">
            <a:avLst/>
          </a:prstGeom>
          <a:noFill/>
          <a:ln>
            <a:noFill/>
          </a:ln>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mtClean="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9" r:id="rId6"/>
    <p:sldLayoutId id="2147484681" r:id="rId7"/>
    <p:sldLayoutId id="2147484682" r:id="rId8"/>
    <p:sldLayoutId id="2147484683" r:id="rId9"/>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EAFM_image_green3.png"/>
          <p:cNvPicPr>
            <a:picLocks noChangeAspect="1"/>
          </p:cNvPicPr>
          <p:nvPr/>
        </p:nvPicPr>
        <p:blipFill rotWithShape="1">
          <a:blip r:embed="rId3" cstate="print">
            <a:alphaModFix/>
            <a:extLst>
              <a:ext uri="{28A0092B-C50C-407E-A947-70E740481C1C}">
                <a14:useLocalDpi xmlns="" xmlns:a14="http://schemas.microsoft.com/office/drawing/2010/main"/>
              </a:ext>
            </a:extLst>
          </a:blip>
          <a:srcRect t="6531"/>
          <a:stretch/>
        </p:blipFill>
        <p:spPr>
          <a:xfrm>
            <a:off x="0" y="-1"/>
            <a:ext cx="9155248" cy="5149763"/>
          </a:xfrm>
          <a:prstGeom prst="rect">
            <a:avLst/>
          </a:prstGeom>
        </p:spPr>
      </p:pic>
      <p:sp>
        <p:nvSpPr>
          <p:cNvPr id="7" name="Rectangle 3"/>
          <p:cNvSpPr txBox="1">
            <a:spLocks noChangeArrowheads="1"/>
          </p:cNvSpPr>
          <p:nvPr/>
        </p:nvSpPr>
        <p:spPr bwMode="auto">
          <a:xfrm>
            <a:off x="0" y="952495"/>
            <a:ext cx="9144000" cy="41350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lgn="ctr">
              <a:lnSpc>
                <a:spcPct val="110000"/>
              </a:lnSpc>
            </a:pPr>
            <a:r>
              <a:rPr lang="en-US" sz="5500" b="1" dirty="0" smtClean="0">
                <a:ln>
                  <a:solidFill>
                    <a:srgbClr val="000090"/>
                  </a:solidFill>
                </a:ln>
                <a:solidFill>
                  <a:schemeClr val="bg1"/>
                </a:solidFill>
                <a:latin typeface="Arial Narrow"/>
                <a:cs typeface="Arial Narrow"/>
              </a:rPr>
              <a:t>Ecosystem Approach to </a:t>
            </a:r>
          </a:p>
          <a:p>
            <a:pPr lvl="0" algn="ctr">
              <a:lnSpc>
                <a:spcPct val="110000"/>
              </a:lnSpc>
            </a:pPr>
            <a:r>
              <a:rPr lang="en-US" sz="5500" b="1" dirty="0" smtClean="0">
                <a:ln>
                  <a:solidFill>
                    <a:srgbClr val="000090"/>
                  </a:solidFill>
                </a:ln>
                <a:solidFill>
                  <a:schemeClr val="bg1"/>
                </a:solidFill>
                <a:latin typeface="Arial Narrow"/>
                <a:cs typeface="Arial Narrow"/>
              </a:rPr>
              <a:t>Fisheries Management </a:t>
            </a:r>
          </a:p>
          <a:p>
            <a:pPr lvl="0" algn="ctr">
              <a:lnSpc>
                <a:spcPct val="110000"/>
              </a:lnSpc>
            </a:pPr>
            <a:r>
              <a:rPr lang="en-US" sz="5500" b="1" dirty="0" smtClean="0">
                <a:ln>
                  <a:solidFill>
                    <a:srgbClr val="000090"/>
                  </a:solidFill>
                </a:ln>
                <a:solidFill>
                  <a:schemeClr val="bg1"/>
                </a:solidFill>
                <a:latin typeface="Arial Narrow"/>
                <a:cs typeface="Arial Narrow"/>
              </a:rPr>
              <a:t>(EAFM) </a:t>
            </a:r>
            <a:r>
              <a:rPr kumimoji="0" lang="en-US" sz="4800" b="1" i="0" u="none" strike="noStrike" kern="0" cap="none" spc="0" normalizeH="0" baseline="0" noProof="0" dirty="0" smtClean="0">
                <a:ln>
                  <a:noFill/>
                </a:ln>
                <a:solidFill>
                  <a:schemeClr val="bg1"/>
                </a:solidFill>
                <a:effectLst/>
                <a:uLnTx/>
                <a:uFillTx/>
                <a:latin typeface="Calibri"/>
                <a:ea typeface="+mj-ea"/>
                <a:cs typeface="Calibri"/>
              </a:rPr>
              <a:t/>
            </a:r>
            <a:br>
              <a:rPr kumimoji="0" lang="en-US" sz="4800" b="1" i="0" u="none" strike="noStrike" kern="0" cap="none" spc="0" normalizeH="0" baseline="0" noProof="0" dirty="0" smtClean="0">
                <a:ln>
                  <a:noFill/>
                </a:ln>
                <a:solidFill>
                  <a:schemeClr val="bg1"/>
                </a:solidFill>
                <a:effectLst/>
                <a:uLnTx/>
                <a:uFillTx/>
                <a:latin typeface="Calibri"/>
                <a:ea typeface="+mj-ea"/>
                <a:cs typeface="Calibri"/>
              </a:rPr>
            </a:br>
            <a:r>
              <a:rPr kumimoji="0" lang="en-US" sz="3200" b="1" i="0" u="none" strike="noStrike" kern="0" cap="none" spc="0" normalizeH="0" baseline="0" noProof="0" dirty="0" smtClean="0">
                <a:ln>
                  <a:noFill/>
                </a:ln>
                <a:solidFill>
                  <a:schemeClr val="tx2"/>
                </a:solidFill>
                <a:effectLst/>
                <a:uLnTx/>
                <a:uFillTx/>
                <a:latin typeface="Calibri"/>
                <a:ea typeface="+mj-ea"/>
                <a:cs typeface="Calibri"/>
              </a:rPr>
              <a:t/>
            </a:r>
            <a:br>
              <a:rPr kumimoji="0" lang="en-US" sz="3200" b="1" i="0" u="none" strike="noStrike" kern="0" cap="none" spc="0" normalizeH="0" baseline="0" noProof="0" dirty="0" smtClean="0">
                <a:ln>
                  <a:noFill/>
                </a:ln>
                <a:solidFill>
                  <a:schemeClr val="tx2"/>
                </a:solidFill>
                <a:effectLst/>
                <a:uLnTx/>
                <a:uFillTx/>
                <a:latin typeface="Calibri"/>
                <a:ea typeface="+mj-ea"/>
                <a:cs typeface="Calibri"/>
              </a:rPr>
            </a:br>
            <a:endParaRPr kumimoji="0" lang="en-US" sz="2800" b="0" i="0" u="none" strike="noStrike" kern="0" cap="none" spc="0" normalizeH="0" baseline="0" noProof="0" dirty="0">
              <a:ln>
                <a:noFill/>
              </a:ln>
              <a:solidFill>
                <a:srgbClr val="4D4D4D"/>
              </a:solidFill>
              <a:effectLst/>
              <a:uLnTx/>
              <a:uFillTx/>
              <a:latin typeface="Calibri"/>
              <a:ea typeface="+mj-ea"/>
              <a:cs typeface="Calibri"/>
            </a:endParaRPr>
          </a:p>
        </p:txBody>
      </p:sp>
      <p:sp>
        <p:nvSpPr>
          <p:cNvPr id="8" name="TextBox 7"/>
          <p:cNvSpPr txBox="1"/>
          <p:nvPr/>
        </p:nvSpPr>
        <p:spPr>
          <a:xfrm>
            <a:off x="1449917" y="-1111250"/>
            <a:ext cx="184666" cy="369332"/>
          </a:xfrm>
          <a:prstGeom prst="rect">
            <a:avLst/>
          </a:prstGeom>
          <a:noFill/>
        </p:spPr>
        <p:txBody>
          <a:bodyPr wrap="none" rtlCol="0">
            <a:spAutoFit/>
          </a:bodyPr>
          <a:lstStyle/>
          <a:p>
            <a:endParaRPr lang="en-US" dirty="0"/>
          </a:p>
        </p:txBody>
      </p:sp>
    </p:spTree>
    <p:extLst>
      <p:ext uri="{BB962C8B-B14F-4D97-AF65-F5344CB8AC3E}">
        <p14:creationId xmlns="" xmlns:p14="http://schemas.microsoft.com/office/powerpoint/2010/main" val="4155556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ves_sea.pn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8835" y="658096"/>
            <a:ext cx="9162288" cy="6199904"/>
          </a:xfrm>
          <a:prstGeom prst="rect">
            <a:avLst/>
          </a:prstGeom>
        </p:spPr>
      </p:pic>
      <p:pic>
        <p:nvPicPr>
          <p:cNvPr id="22" name="Picture 21" descr="tuna_orange.png"/>
          <p:cNvPicPr>
            <a:picLocks noChangeAspect="1"/>
          </p:cNvPicPr>
          <p:nvPr/>
        </p:nvPicPr>
        <p:blipFill>
          <a:blip r:embed="rId4">
            <a:extLst>
              <a:ext uri="{28A0092B-C50C-407E-A947-70E740481C1C}">
                <a14:useLocalDpi xmlns="" xmlns:a14="http://schemas.microsoft.com/office/drawing/2010/main"/>
              </a:ext>
            </a:extLst>
          </a:blip>
          <a:stretch>
            <a:fillRect/>
          </a:stretch>
        </p:blipFill>
        <p:spPr>
          <a:xfrm>
            <a:off x="5058794" y="4057437"/>
            <a:ext cx="3801947" cy="3801947"/>
          </a:xfrm>
          <a:prstGeom prst="rect">
            <a:avLst/>
          </a:prstGeom>
        </p:spPr>
      </p:pic>
      <p:pic>
        <p:nvPicPr>
          <p:cNvPr id="20" name="Picture 19" descr="tuna3.png"/>
          <p:cNvPicPr>
            <a:picLocks noChangeAspect="1"/>
          </p:cNvPicPr>
          <p:nvPr/>
        </p:nvPicPr>
        <p:blipFill>
          <a:blip r:embed="rId5">
            <a:extLst>
              <a:ext uri="{28A0092B-C50C-407E-A947-70E740481C1C}">
                <a14:useLocalDpi xmlns="" xmlns:a14="http://schemas.microsoft.com/office/drawing/2010/main"/>
              </a:ext>
            </a:extLst>
          </a:blip>
          <a:stretch>
            <a:fillRect/>
          </a:stretch>
        </p:blipFill>
        <p:spPr>
          <a:xfrm>
            <a:off x="1167041" y="3936688"/>
            <a:ext cx="3811286" cy="3811286"/>
          </a:xfrm>
          <a:prstGeom prst="rect">
            <a:avLst/>
          </a:prstGeom>
        </p:spPr>
      </p:pic>
      <p:sp>
        <p:nvSpPr>
          <p:cNvPr id="7" name="Content Placeholder 4"/>
          <p:cNvSpPr txBox="1">
            <a:spLocks/>
          </p:cNvSpPr>
          <p:nvPr/>
        </p:nvSpPr>
        <p:spPr bwMode="auto">
          <a:xfrm>
            <a:off x="0" y="-58897"/>
            <a:ext cx="9143999" cy="1000606"/>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4000" b="1" dirty="0" smtClean="0">
                <a:solidFill>
                  <a:srgbClr val="008000"/>
                </a:solidFill>
                <a:latin typeface="Arial Narrow"/>
                <a:cs typeface="Arial Narrow"/>
              </a:rPr>
              <a:t>Key principles of EAFM</a:t>
            </a:r>
            <a:endParaRPr lang="en-US" altLang="en-US" sz="4000" b="1" dirty="0">
              <a:solidFill>
                <a:srgbClr val="008000"/>
              </a:solidFill>
              <a:latin typeface="Arial Narrow"/>
              <a:cs typeface="Arial Narrow"/>
            </a:endParaRPr>
          </a:p>
        </p:txBody>
      </p:sp>
      <p:grpSp>
        <p:nvGrpSpPr>
          <p:cNvPr id="12" name="Group 11"/>
          <p:cNvGrpSpPr/>
          <p:nvPr/>
        </p:nvGrpSpPr>
        <p:grpSpPr>
          <a:xfrm rot="496702">
            <a:off x="372348" y="1368555"/>
            <a:ext cx="2446659" cy="1582445"/>
            <a:chOff x="556649" y="1269103"/>
            <a:chExt cx="2446659" cy="1582445"/>
          </a:xfrm>
        </p:grpSpPr>
        <p:pic>
          <p:nvPicPr>
            <p:cNvPr id="31" name="Picture 30" descr="tang.png"/>
            <p:cNvPicPr>
              <a:picLocks noChangeAspect="1"/>
            </p:cNvPicPr>
            <p:nvPr/>
          </p:nvPicPr>
          <p:blipFill>
            <a:blip r:embed="rId6" cstate="print">
              <a:extLst>
                <a:ext uri="{28A0092B-C50C-407E-A947-70E740481C1C}">
                  <a14:useLocalDpi xmlns="" xmlns:a14="http://schemas.microsoft.com/office/drawing/2010/main"/>
                </a:ext>
              </a:extLst>
            </a:blip>
            <a:stretch>
              <a:fillRect/>
            </a:stretch>
          </p:blipFill>
          <p:spPr>
            <a:xfrm rot="19831478">
              <a:off x="556649" y="1269103"/>
              <a:ext cx="2229455" cy="1582445"/>
            </a:xfrm>
            <a:prstGeom prst="rect">
              <a:avLst/>
            </a:prstGeom>
          </p:spPr>
        </p:pic>
        <p:sp>
          <p:nvSpPr>
            <p:cNvPr id="8" name="Content Placeholder 4"/>
            <p:cNvSpPr txBox="1">
              <a:spLocks/>
            </p:cNvSpPr>
            <p:nvPr/>
          </p:nvSpPr>
          <p:spPr bwMode="auto">
            <a:xfrm>
              <a:off x="605323" y="1519300"/>
              <a:ext cx="2397985" cy="970587"/>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1. Good governance</a:t>
              </a:r>
              <a:endParaRPr lang="en-US" altLang="en-US" sz="2400" b="1" dirty="0">
                <a:solidFill>
                  <a:srgbClr val="FFFFFF"/>
                </a:solidFill>
                <a:latin typeface="Arial Narrow"/>
                <a:cs typeface="Arial Narrow"/>
              </a:endParaRPr>
            </a:p>
          </p:txBody>
        </p:sp>
      </p:grpSp>
      <p:sp>
        <p:nvSpPr>
          <p:cNvPr id="17" name="Content Placeholder 4"/>
          <p:cNvSpPr txBox="1">
            <a:spLocks/>
          </p:cNvSpPr>
          <p:nvPr/>
        </p:nvSpPr>
        <p:spPr bwMode="auto">
          <a:xfrm>
            <a:off x="5961913" y="5210443"/>
            <a:ext cx="2940049" cy="1040438"/>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7. Precautionary approach</a:t>
            </a:r>
            <a:endParaRPr lang="en-US" altLang="en-US" sz="2400" b="1" dirty="0">
              <a:solidFill>
                <a:srgbClr val="FFFFFF"/>
              </a:solidFill>
              <a:latin typeface="Arial Narrow"/>
              <a:cs typeface="Arial Narrow"/>
            </a:endParaRPr>
          </a:p>
        </p:txBody>
      </p:sp>
      <p:sp>
        <p:nvSpPr>
          <p:cNvPr id="16" name="Content Placeholder 4"/>
          <p:cNvSpPr txBox="1">
            <a:spLocks/>
          </p:cNvSpPr>
          <p:nvPr/>
        </p:nvSpPr>
        <p:spPr bwMode="auto">
          <a:xfrm>
            <a:off x="1994678" y="5072102"/>
            <a:ext cx="2978381" cy="94275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6. Adaptive management</a:t>
            </a:r>
            <a:endParaRPr lang="en-US" altLang="en-US" sz="2400" b="1" dirty="0">
              <a:solidFill>
                <a:srgbClr val="FFFFFF"/>
              </a:solidFill>
              <a:latin typeface="Arial Narrow"/>
              <a:cs typeface="Arial Narrow"/>
            </a:endParaRPr>
          </a:p>
        </p:txBody>
      </p:sp>
      <p:grpSp>
        <p:nvGrpSpPr>
          <p:cNvPr id="11" name="Group 10"/>
          <p:cNvGrpSpPr/>
          <p:nvPr/>
        </p:nvGrpSpPr>
        <p:grpSpPr>
          <a:xfrm>
            <a:off x="4183784" y="2112891"/>
            <a:ext cx="3526901" cy="3526901"/>
            <a:chOff x="4477265" y="2167090"/>
            <a:chExt cx="3526901" cy="3526901"/>
          </a:xfrm>
        </p:grpSpPr>
        <p:pic>
          <p:nvPicPr>
            <p:cNvPr id="4" name="Picture 3" descr="jack3.png"/>
            <p:cNvPicPr>
              <a:picLocks noChangeAspect="1"/>
            </p:cNvPicPr>
            <p:nvPr/>
          </p:nvPicPr>
          <p:blipFill>
            <a:blip r:embed="rId7" cstate="print">
              <a:extLst>
                <a:ext uri="{28A0092B-C50C-407E-A947-70E740481C1C}">
                  <a14:useLocalDpi xmlns="" xmlns:a14="http://schemas.microsoft.com/office/drawing/2010/main"/>
                </a:ext>
              </a:extLst>
            </a:blip>
            <a:stretch>
              <a:fillRect/>
            </a:stretch>
          </p:blipFill>
          <p:spPr>
            <a:xfrm rot="616495">
              <a:off x="4477265" y="2167090"/>
              <a:ext cx="3526901" cy="3526901"/>
            </a:xfrm>
            <a:prstGeom prst="rect">
              <a:avLst/>
            </a:prstGeom>
          </p:spPr>
        </p:pic>
        <p:sp>
          <p:nvSpPr>
            <p:cNvPr id="15" name="Content Placeholder 4"/>
            <p:cNvSpPr txBox="1">
              <a:spLocks/>
            </p:cNvSpPr>
            <p:nvPr/>
          </p:nvSpPr>
          <p:spPr bwMode="auto">
            <a:xfrm>
              <a:off x="5429945" y="3264941"/>
              <a:ext cx="2378659" cy="1489494"/>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5. Cooperation   &amp; coordination</a:t>
              </a:r>
              <a:endParaRPr lang="en-US" altLang="en-US" sz="2400" b="1" dirty="0">
                <a:solidFill>
                  <a:srgbClr val="FFFFFF"/>
                </a:solidFill>
                <a:latin typeface="Arial Narrow"/>
                <a:cs typeface="Arial Narrow"/>
              </a:endParaRPr>
            </a:p>
          </p:txBody>
        </p:sp>
      </p:grpSp>
      <p:grpSp>
        <p:nvGrpSpPr>
          <p:cNvPr id="10" name="Group 9"/>
          <p:cNvGrpSpPr/>
          <p:nvPr/>
        </p:nvGrpSpPr>
        <p:grpSpPr>
          <a:xfrm>
            <a:off x="639221" y="2190071"/>
            <a:ext cx="3258295" cy="3258295"/>
            <a:chOff x="127076" y="2158109"/>
            <a:chExt cx="3258295" cy="3258295"/>
          </a:xfrm>
        </p:grpSpPr>
        <p:pic>
          <p:nvPicPr>
            <p:cNvPr id="6" name="Picture 5" descr="jack4.png"/>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rot="21186973">
              <a:off x="127076" y="2158109"/>
              <a:ext cx="3258295" cy="3258295"/>
            </a:xfrm>
            <a:prstGeom prst="rect">
              <a:avLst/>
            </a:prstGeom>
          </p:spPr>
        </p:pic>
        <p:sp>
          <p:nvSpPr>
            <p:cNvPr id="14" name="Content Placeholder 4"/>
            <p:cNvSpPr txBox="1">
              <a:spLocks/>
            </p:cNvSpPr>
            <p:nvPr/>
          </p:nvSpPr>
          <p:spPr bwMode="auto">
            <a:xfrm>
              <a:off x="945043" y="3088064"/>
              <a:ext cx="2341124" cy="1119781"/>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chemeClr val="bg1"/>
                  </a:solidFill>
                  <a:latin typeface="Arial Narrow"/>
                  <a:cs typeface="Arial Narrow"/>
                </a:rPr>
                <a:t>4. Multiple objectives</a:t>
              </a:r>
              <a:endParaRPr lang="en-US" altLang="en-US" sz="2400" b="1" dirty="0">
                <a:solidFill>
                  <a:schemeClr val="bg1"/>
                </a:solidFill>
                <a:latin typeface="Arial Narrow"/>
                <a:cs typeface="Arial Narrow"/>
              </a:endParaRPr>
            </a:p>
          </p:txBody>
        </p:sp>
      </p:grpSp>
      <p:grpSp>
        <p:nvGrpSpPr>
          <p:cNvPr id="18" name="Group 17"/>
          <p:cNvGrpSpPr/>
          <p:nvPr/>
        </p:nvGrpSpPr>
        <p:grpSpPr>
          <a:xfrm>
            <a:off x="3508996" y="982034"/>
            <a:ext cx="2348407" cy="2348407"/>
            <a:chOff x="3607773" y="530482"/>
            <a:chExt cx="2348407" cy="2348407"/>
          </a:xfrm>
        </p:grpSpPr>
        <p:pic>
          <p:nvPicPr>
            <p:cNvPr id="45" name="Picture 44" descr="butterfly2.png"/>
            <p:cNvPicPr>
              <a:picLocks noChangeAspect="1"/>
            </p:cNvPicPr>
            <p:nvPr/>
          </p:nvPicPr>
          <p:blipFill>
            <a:blip r:embed="rId9" cstate="print">
              <a:extLst>
                <a:ext uri="{28A0092B-C50C-407E-A947-70E740481C1C}">
                  <a14:useLocalDpi xmlns="" xmlns:a14="http://schemas.microsoft.com/office/drawing/2010/main"/>
                </a:ext>
              </a:extLst>
            </a:blip>
            <a:stretch>
              <a:fillRect/>
            </a:stretch>
          </p:blipFill>
          <p:spPr>
            <a:xfrm rot="21325770">
              <a:off x="3607773" y="530482"/>
              <a:ext cx="2348407" cy="2348407"/>
            </a:xfrm>
            <a:prstGeom prst="rect">
              <a:avLst/>
            </a:prstGeom>
          </p:spPr>
        </p:pic>
        <p:sp>
          <p:nvSpPr>
            <p:cNvPr id="9" name="Content Placeholder 4"/>
            <p:cNvSpPr txBox="1">
              <a:spLocks/>
            </p:cNvSpPr>
            <p:nvPr/>
          </p:nvSpPr>
          <p:spPr bwMode="auto">
            <a:xfrm>
              <a:off x="3692431" y="1462333"/>
              <a:ext cx="2213863" cy="911065"/>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2. Appropriate scale</a:t>
              </a:r>
              <a:endParaRPr lang="en-US" altLang="en-US" sz="2400" b="1" dirty="0">
                <a:solidFill>
                  <a:srgbClr val="FFFFFF"/>
                </a:solidFill>
                <a:latin typeface="Arial Narrow"/>
                <a:cs typeface="Arial Narrow"/>
              </a:endParaRPr>
            </a:p>
          </p:txBody>
        </p:sp>
      </p:grpSp>
      <p:grpSp>
        <p:nvGrpSpPr>
          <p:cNvPr id="19" name="Group 18"/>
          <p:cNvGrpSpPr/>
          <p:nvPr/>
        </p:nvGrpSpPr>
        <p:grpSpPr>
          <a:xfrm rot="262051">
            <a:off x="6287904" y="1107814"/>
            <a:ext cx="2413575" cy="2399168"/>
            <a:chOff x="6223573" y="786441"/>
            <a:chExt cx="2413575" cy="2399168"/>
          </a:xfrm>
        </p:grpSpPr>
        <p:pic>
          <p:nvPicPr>
            <p:cNvPr id="5" name="Picture 4" descr="tang3.png"/>
            <p:cNvPicPr>
              <a:picLocks noChangeAspect="1"/>
            </p:cNvPicPr>
            <p:nvPr/>
          </p:nvPicPr>
          <p:blipFill>
            <a:blip r:embed="rId10" cstate="print">
              <a:extLst>
                <a:ext uri="{28A0092B-C50C-407E-A947-70E740481C1C}">
                  <a14:useLocalDpi xmlns="" xmlns:a14="http://schemas.microsoft.com/office/drawing/2010/main"/>
                </a:ext>
              </a:extLst>
            </a:blip>
            <a:stretch>
              <a:fillRect/>
            </a:stretch>
          </p:blipFill>
          <p:spPr>
            <a:xfrm>
              <a:off x="6223573" y="786441"/>
              <a:ext cx="2399168" cy="2399168"/>
            </a:xfrm>
            <a:prstGeom prst="rect">
              <a:avLst/>
            </a:prstGeom>
          </p:spPr>
        </p:pic>
        <p:sp>
          <p:nvSpPr>
            <p:cNvPr id="13" name="Content Placeholder 4"/>
            <p:cNvSpPr txBox="1">
              <a:spLocks/>
            </p:cNvSpPr>
            <p:nvPr/>
          </p:nvSpPr>
          <p:spPr bwMode="auto">
            <a:xfrm rot="130832">
              <a:off x="6310683" y="1574092"/>
              <a:ext cx="2326465" cy="92518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2400" b="1" dirty="0" smtClean="0">
                  <a:solidFill>
                    <a:srgbClr val="FFFFFF"/>
                  </a:solidFill>
                  <a:latin typeface="Arial Narrow"/>
                  <a:cs typeface="Arial Narrow"/>
                </a:rPr>
                <a:t>3. Increased participation</a:t>
              </a:r>
              <a:endParaRPr lang="en-US" altLang="en-US" sz="2400" b="1" dirty="0">
                <a:solidFill>
                  <a:srgbClr val="FFFFFF"/>
                </a:solidFill>
                <a:latin typeface="Arial Narrow"/>
                <a:cs typeface="Arial Narrow"/>
              </a:endParaRPr>
            </a:p>
          </p:txBody>
        </p:sp>
      </p:grpSp>
    </p:spTree>
    <p:extLst>
      <p:ext uri="{BB962C8B-B14F-4D97-AF65-F5344CB8AC3E}">
        <p14:creationId xmlns="" xmlns:p14="http://schemas.microsoft.com/office/powerpoint/2010/main" val="158486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p:cNvSpPr txBox="1">
            <a:spLocks/>
          </p:cNvSpPr>
          <p:nvPr/>
        </p:nvSpPr>
        <p:spPr bwMode="auto">
          <a:xfrm>
            <a:off x="1459250" y="138544"/>
            <a:ext cx="7684750" cy="1262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smtClean="0">
                <a:solidFill>
                  <a:srgbClr val="008000"/>
                </a:solidFill>
                <a:latin typeface="Arial Narrow"/>
                <a:cs typeface="Arial Narrow"/>
              </a:rPr>
              <a:t>EAFM is based on </a:t>
            </a:r>
          </a:p>
          <a:p>
            <a:pPr algn="ctr" eaLnBrk="1" hangingPunct="1"/>
            <a:r>
              <a:rPr lang="en-US" altLang="en-US" sz="4000" b="1" dirty="0" smtClean="0">
                <a:solidFill>
                  <a:srgbClr val="008000"/>
                </a:solidFill>
                <a:latin typeface="Arial Narrow"/>
                <a:cs typeface="Arial Narrow"/>
              </a:rPr>
              <a:t>PLAN		DO  		CHECK &amp; IMPROVE</a:t>
            </a:r>
            <a:endParaRPr lang="en-US" altLang="en-US" sz="4000" b="1" dirty="0">
              <a:solidFill>
                <a:srgbClr val="008000"/>
              </a:solidFill>
              <a:latin typeface="Arial Narrow"/>
              <a:cs typeface="Arial Narrow"/>
            </a:endParaRPr>
          </a:p>
          <a:p>
            <a:pPr algn="ctr" eaLnBrk="1" hangingPunct="1">
              <a:lnSpc>
                <a:spcPct val="80000"/>
              </a:lnSpc>
            </a:pPr>
            <a:endParaRPr lang="en-US" altLang="en-US" sz="4800" b="1" dirty="0">
              <a:solidFill>
                <a:srgbClr val="008000"/>
              </a:solidFill>
              <a:latin typeface="Myriad Pro" pitchFamily="34" charset="0"/>
            </a:endParaRPr>
          </a:p>
        </p:txBody>
      </p:sp>
      <p:pic>
        <p:nvPicPr>
          <p:cNvPr id="45059" name="Picture 1"/>
          <p:cNvPicPr>
            <a:picLocks noChangeAspect="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656484" y="1665312"/>
            <a:ext cx="5667375" cy="5100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956985" y="1145233"/>
            <a:ext cx="497416" cy="0"/>
          </a:xfrm>
          <a:prstGeom prst="straightConnector1">
            <a:avLst/>
          </a:prstGeom>
          <a:ln w="4445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310606" y="1145233"/>
            <a:ext cx="497416" cy="0"/>
          </a:xfrm>
          <a:prstGeom prst="straightConnector1">
            <a:avLst/>
          </a:prstGeom>
          <a:ln w="4445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pic>
        <p:nvPicPr>
          <p:cNvPr id="6" name="Picture 5" descr="EAFM_image_green3.png"/>
          <p:cNvPicPr>
            <a:picLocks noChangeAspect="1"/>
          </p:cNvPicPr>
          <p:nvPr/>
        </p:nvPicPr>
        <p:blipFill rotWithShape="1">
          <a:blip r:embed="rId4" cstate="print">
            <a:extLst>
              <a:ext uri="{28A0092B-C50C-407E-A947-70E740481C1C}">
                <a14:useLocalDpi xmlns="" xmlns:a14="http://schemas.microsoft.com/office/drawing/2010/main"/>
              </a:ext>
            </a:extLst>
          </a:blip>
          <a:srcRect/>
          <a:stretch/>
        </p:blipFill>
        <p:spPr>
          <a:xfrm>
            <a:off x="0" y="0"/>
            <a:ext cx="1459250" cy="6876288"/>
          </a:xfrm>
          <a:prstGeom prst="rect">
            <a:avLst/>
          </a:prstGeom>
        </p:spPr>
      </p:pic>
    </p:spTree>
    <p:extLst>
      <p:ext uri="{BB962C8B-B14F-4D97-AF65-F5344CB8AC3E}">
        <p14:creationId xmlns="" xmlns:p14="http://schemas.microsoft.com/office/powerpoint/2010/main" val="2072507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Content Placeholder 4"/>
          <p:cNvSpPr txBox="1">
            <a:spLocks/>
          </p:cNvSpPr>
          <p:nvPr/>
        </p:nvSpPr>
        <p:spPr bwMode="auto">
          <a:xfrm>
            <a:off x="501970" y="2287421"/>
            <a:ext cx="3707983" cy="1010935"/>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3600" b="1" dirty="0">
              <a:solidFill>
                <a:srgbClr val="077415"/>
              </a:solidFill>
              <a:latin typeface="Myriad Pro" pitchFamily="34" charset="0"/>
            </a:endParaRPr>
          </a:p>
        </p:txBody>
      </p:sp>
      <p:sp>
        <p:nvSpPr>
          <p:cNvPr id="27" name="Content Placeholder 4"/>
          <p:cNvSpPr txBox="1">
            <a:spLocks/>
          </p:cNvSpPr>
          <p:nvPr/>
        </p:nvSpPr>
        <p:spPr bwMode="auto">
          <a:xfrm>
            <a:off x="321274" y="5842577"/>
            <a:ext cx="3888680" cy="680468"/>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3600" b="1" dirty="0">
              <a:solidFill>
                <a:srgbClr val="077415"/>
              </a:solidFill>
              <a:latin typeface="Myriad Pro" pitchFamily="34" charset="0"/>
            </a:endParaRPr>
          </a:p>
        </p:txBody>
      </p:sp>
      <p:sp>
        <p:nvSpPr>
          <p:cNvPr id="26" name="Content Placeholder 4"/>
          <p:cNvSpPr txBox="1">
            <a:spLocks/>
          </p:cNvSpPr>
          <p:nvPr/>
        </p:nvSpPr>
        <p:spPr bwMode="auto">
          <a:xfrm>
            <a:off x="392381" y="4155961"/>
            <a:ext cx="3817572" cy="803585"/>
          </a:xfrm>
          <a:prstGeom prst="roundRect">
            <a:avLst>
              <a:gd name="adj" fmla="val 19904"/>
            </a:avLst>
          </a:prstGeom>
          <a:solidFill>
            <a:srgbClr val="008000">
              <a:alpha val="10000"/>
            </a:srgb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90000"/>
              </a:lnSpc>
              <a:buNone/>
            </a:pPr>
            <a:endParaRPr lang="en-US" altLang="en-US" sz="3600" b="1" dirty="0">
              <a:solidFill>
                <a:srgbClr val="077415"/>
              </a:solidFill>
              <a:latin typeface="Myriad Pro" pitchFamily="34" charset="0"/>
            </a:endParaRPr>
          </a:p>
        </p:txBody>
      </p:sp>
      <p:sp>
        <p:nvSpPr>
          <p:cNvPr id="20" name="Down Arrow 19"/>
          <p:cNvSpPr/>
          <p:nvPr/>
        </p:nvSpPr>
        <p:spPr>
          <a:xfrm>
            <a:off x="1790908" y="3368718"/>
            <a:ext cx="1019175" cy="739775"/>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accent1"/>
              </a:solidFill>
            </a:endParaRPr>
          </a:p>
        </p:txBody>
      </p:sp>
      <p:sp>
        <p:nvSpPr>
          <p:cNvPr id="21" name="Down Arrow 20"/>
          <p:cNvSpPr/>
          <p:nvPr/>
        </p:nvSpPr>
        <p:spPr>
          <a:xfrm>
            <a:off x="1809797" y="5034552"/>
            <a:ext cx="1019175" cy="739775"/>
          </a:xfrm>
          <a:prstGeom prst="downArrow">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014" name="Title 1"/>
          <p:cNvSpPr txBox="1">
            <a:spLocks/>
          </p:cNvSpPr>
          <p:nvPr/>
        </p:nvSpPr>
        <p:spPr bwMode="auto">
          <a:xfrm>
            <a:off x="519080" y="2398187"/>
            <a:ext cx="3595892" cy="73317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3000" b="1" dirty="0" smtClean="0">
                <a:solidFill>
                  <a:srgbClr val="008000"/>
                </a:solidFill>
                <a:latin typeface="Arial Narrow"/>
                <a:cs typeface="Arial Narrow"/>
              </a:rPr>
              <a:t>Legislation/policy</a:t>
            </a:r>
            <a:endParaRPr lang="en-US" altLang="en-US" sz="3000" dirty="0">
              <a:solidFill>
                <a:srgbClr val="008000"/>
              </a:solidFill>
              <a:latin typeface="Arial Narrow"/>
              <a:cs typeface="Arial Narrow"/>
            </a:endParaRPr>
          </a:p>
        </p:txBody>
      </p:sp>
      <p:sp>
        <p:nvSpPr>
          <p:cNvPr id="43016" name="Title 1"/>
          <p:cNvSpPr txBox="1">
            <a:spLocks/>
          </p:cNvSpPr>
          <p:nvPr/>
        </p:nvSpPr>
        <p:spPr bwMode="auto">
          <a:xfrm>
            <a:off x="367456" y="5879016"/>
            <a:ext cx="4057710" cy="64135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3000" b="1" dirty="0" smtClean="0">
                <a:solidFill>
                  <a:srgbClr val="008000"/>
                </a:solidFill>
                <a:latin typeface="Arial Narrow"/>
                <a:cs typeface="Arial Narrow"/>
              </a:rPr>
              <a:t>Management </a:t>
            </a:r>
            <a:r>
              <a:rPr lang="en-US" altLang="en-US" sz="3000" b="1" dirty="0">
                <a:solidFill>
                  <a:srgbClr val="008000"/>
                </a:solidFill>
                <a:latin typeface="Arial Narrow"/>
                <a:cs typeface="Arial Narrow"/>
              </a:rPr>
              <a:t>actions</a:t>
            </a:r>
            <a:endParaRPr lang="en-US" altLang="en-US" sz="3000" dirty="0">
              <a:solidFill>
                <a:srgbClr val="008000"/>
              </a:solidFill>
              <a:latin typeface="Arial Narrow"/>
              <a:cs typeface="Arial Narrow"/>
            </a:endParaRPr>
          </a:p>
        </p:txBody>
      </p:sp>
      <p:sp>
        <p:nvSpPr>
          <p:cNvPr id="16" name="Title 1"/>
          <p:cNvSpPr txBox="1">
            <a:spLocks/>
          </p:cNvSpPr>
          <p:nvPr/>
        </p:nvSpPr>
        <p:spPr bwMode="auto">
          <a:xfrm>
            <a:off x="388531" y="4194022"/>
            <a:ext cx="4150074" cy="641350"/>
          </a:xfrm>
          <a:prstGeom prst="rect">
            <a:avLst/>
          </a:prstGeom>
          <a:noFill/>
          <a:ln>
            <a:noFill/>
          </a:ln>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FFE23C"/>
              </a:buClr>
              <a:buSzPct val="150000"/>
            </a:pPr>
            <a:r>
              <a:rPr lang="en-US" altLang="en-US" sz="3000" b="1" dirty="0" smtClean="0">
                <a:solidFill>
                  <a:srgbClr val="008000"/>
                </a:solidFill>
                <a:latin typeface="Arial Narrow"/>
                <a:cs typeface="Arial Narrow"/>
              </a:rPr>
              <a:t>EAFM PLAN</a:t>
            </a:r>
            <a:endParaRPr lang="en-US" altLang="en-US" sz="3000" dirty="0">
              <a:solidFill>
                <a:srgbClr val="008000"/>
              </a:solidFill>
              <a:latin typeface="Arial Narrow"/>
              <a:cs typeface="Arial Narrow"/>
            </a:endParaRPr>
          </a:p>
        </p:txBody>
      </p:sp>
      <p:sp>
        <p:nvSpPr>
          <p:cNvPr id="17" name="Content Placeholder 4"/>
          <p:cNvSpPr txBox="1">
            <a:spLocks/>
          </p:cNvSpPr>
          <p:nvPr/>
        </p:nvSpPr>
        <p:spPr bwMode="auto">
          <a:xfrm>
            <a:off x="109061" y="440041"/>
            <a:ext cx="7935995" cy="1171220"/>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buNone/>
            </a:pPr>
            <a:r>
              <a:rPr lang="en-US" altLang="en-US" sz="4000" b="1" dirty="0">
                <a:solidFill>
                  <a:srgbClr val="008000"/>
                </a:solidFill>
                <a:latin typeface="Arial Narrow"/>
                <a:cs typeface="Arial Narrow"/>
              </a:rPr>
              <a:t>EAFM </a:t>
            </a:r>
            <a:r>
              <a:rPr lang="en-US" altLang="en-US" sz="4000" b="1" dirty="0" smtClean="0">
                <a:solidFill>
                  <a:srgbClr val="008000"/>
                </a:solidFill>
                <a:latin typeface="Arial Narrow"/>
                <a:cs typeface="Arial Narrow"/>
              </a:rPr>
              <a:t>PLAN: </a:t>
            </a:r>
          </a:p>
          <a:p>
            <a:pPr marL="0" indent="0" eaLnBrk="1" hangingPunct="1">
              <a:spcBef>
                <a:spcPts val="0"/>
              </a:spcBef>
              <a:buNone/>
            </a:pPr>
            <a:r>
              <a:rPr lang="en-US" altLang="en-US" sz="4000" b="1" dirty="0" smtClean="0">
                <a:solidFill>
                  <a:srgbClr val="008000"/>
                </a:solidFill>
                <a:latin typeface="Arial Narrow"/>
                <a:cs typeface="Arial Narrow"/>
              </a:rPr>
              <a:t>linking legislation &amp; policy to </a:t>
            </a:r>
            <a:r>
              <a:rPr lang="en-US" altLang="en-US" sz="4000" b="1" dirty="0">
                <a:solidFill>
                  <a:srgbClr val="008000"/>
                </a:solidFill>
                <a:latin typeface="Arial Narrow"/>
                <a:cs typeface="Arial Narrow"/>
              </a:rPr>
              <a:t>action</a:t>
            </a:r>
          </a:p>
        </p:txBody>
      </p:sp>
      <p:pic>
        <p:nvPicPr>
          <p:cNvPr id="15" name="Picture 14" descr="6.7 copy.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663436" y="46831"/>
            <a:ext cx="2500017" cy="1605324"/>
          </a:xfrm>
          <a:prstGeom prst="rect">
            <a:avLst/>
          </a:prstGeom>
        </p:spPr>
      </p:pic>
      <p:sp>
        <p:nvSpPr>
          <p:cNvPr id="2" name="Rectangle 1"/>
          <p:cNvSpPr/>
          <p:nvPr/>
        </p:nvSpPr>
        <p:spPr>
          <a:xfrm>
            <a:off x="4430352" y="1837047"/>
            <a:ext cx="4572000" cy="1200329"/>
          </a:xfrm>
          <a:prstGeom prst="rect">
            <a:avLst/>
          </a:prstGeom>
        </p:spPr>
        <p:txBody>
          <a:bodyPr>
            <a:spAutoFit/>
          </a:bodyPr>
          <a:lstStyle/>
          <a:p>
            <a:pPr algn="ctr" eaLnBrk="1" hangingPunct="1">
              <a:lnSpc>
                <a:spcPct val="150000"/>
              </a:lnSpc>
            </a:pPr>
            <a:r>
              <a:rPr lang="en-AU" altLang="en-US" sz="2400" b="1" u="sng" dirty="0" smtClean="0">
                <a:latin typeface="Arial Narrow"/>
                <a:cs typeface="Arial Narrow"/>
              </a:rPr>
              <a:t>Example</a:t>
            </a:r>
          </a:p>
          <a:p>
            <a:pPr eaLnBrk="1" hangingPunct="1">
              <a:lnSpc>
                <a:spcPct val="150000"/>
              </a:lnSpc>
            </a:pPr>
            <a:r>
              <a:rPr lang="en-AU" altLang="en-US" sz="2400" b="1" i="1" dirty="0" smtClean="0">
                <a:latin typeface="Arial Narrow"/>
                <a:cs typeface="Arial Narrow"/>
              </a:rPr>
              <a:t>      Sustainably </a:t>
            </a:r>
            <a:r>
              <a:rPr lang="en-AU" altLang="en-US" sz="2400" b="1" i="1" dirty="0">
                <a:latin typeface="Arial Narrow"/>
                <a:cs typeface="Arial Narrow"/>
              </a:rPr>
              <a:t>manage </a:t>
            </a:r>
            <a:r>
              <a:rPr lang="en-AU" altLang="en-US" sz="2400" b="1" i="1" dirty="0" smtClean="0">
                <a:latin typeface="Arial Narrow"/>
                <a:cs typeface="Arial Narrow"/>
              </a:rPr>
              <a:t>fisheries</a:t>
            </a:r>
          </a:p>
        </p:txBody>
      </p:sp>
      <p:sp>
        <p:nvSpPr>
          <p:cNvPr id="4" name="Rectangle 3"/>
          <p:cNvSpPr/>
          <p:nvPr/>
        </p:nvSpPr>
        <p:spPr>
          <a:xfrm>
            <a:off x="4897671" y="4069663"/>
            <a:ext cx="3566602" cy="840808"/>
          </a:xfrm>
          <a:prstGeom prst="rect">
            <a:avLst/>
          </a:prstGeom>
        </p:spPr>
        <p:txBody>
          <a:bodyPr wrap="square">
            <a:spAutoFit/>
          </a:bodyPr>
          <a:lstStyle/>
          <a:p>
            <a:pPr eaLnBrk="1" hangingPunct="1"/>
            <a:r>
              <a:rPr lang="en-AU" altLang="en-US" sz="2400" b="1" i="1" dirty="0" smtClean="0">
                <a:latin typeface="Arial Narrow"/>
                <a:cs typeface="Arial Narrow"/>
              </a:rPr>
              <a:t>Limit </a:t>
            </a:r>
            <a:r>
              <a:rPr lang="en-AU" altLang="en-US" sz="2400" b="1" i="1" dirty="0">
                <a:latin typeface="Arial Narrow"/>
                <a:cs typeface="Arial Narrow"/>
              </a:rPr>
              <a:t>fishing effort in the </a:t>
            </a:r>
            <a:r>
              <a:rPr lang="en-AU" altLang="en-US" sz="2400" b="1" i="1" dirty="0" smtClean="0">
                <a:latin typeface="Arial Narrow"/>
                <a:cs typeface="Arial Narrow"/>
              </a:rPr>
              <a:t>trawl  fishery</a:t>
            </a:r>
            <a:endParaRPr lang="en-AU" altLang="en-US" sz="2400" b="1" i="1" dirty="0">
              <a:latin typeface="Arial Narrow"/>
              <a:cs typeface="Arial Narrow"/>
            </a:endParaRPr>
          </a:p>
        </p:txBody>
      </p:sp>
      <p:sp>
        <p:nvSpPr>
          <p:cNvPr id="5" name="Rectangle 4"/>
          <p:cNvSpPr/>
          <p:nvPr/>
        </p:nvSpPr>
        <p:spPr>
          <a:xfrm>
            <a:off x="4997280" y="5705015"/>
            <a:ext cx="3495495" cy="830997"/>
          </a:xfrm>
          <a:prstGeom prst="rect">
            <a:avLst/>
          </a:prstGeom>
        </p:spPr>
        <p:txBody>
          <a:bodyPr wrap="square">
            <a:spAutoFit/>
          </a:bodyPr>
          <a:lstStyle/>
          <a:p>
            <a:pPr eaLnBrk="1" hangingPunct="1"/>
            <a:r>
              <a:rPr lang="en-AU" altLang="en-US" sz="2400" b="1" i="1" dirty="0">
                <a:latin typeface="Arial Narrow"/>
                <a:cs typeface="Arial Narrow"/>
              </a:rPr>
              <a:t>Control number of fishing </a:t>
            </a:r>
            <a:r>
              <a:rPr lang="en-AU" altLang="en-US" sz="2400" b="1" i="1" dirty="0" smtClean="0">
                <a:latin typeface="Arial Narrow"/>
                <a:cs typeface="Arial Narrow"/>
              </a:rPr>
              <a:t>boats/gears</a:t>
            </a:r>
            <a:endParaRPr lang="en-AU" altLang="en-US" sz="2400" b="1" i="1" dirty="0">
              <a:latin typeface="Arial Narrow"/>
              <a:cs typeface="Arial Narrow"/>
            </a:endParaRPr>
          </a:p>
        </p:txBody>
      </p:sp>
    </p:spTree>
    <p:extLst>
      <p:ext uri="{BB962C8B-B14F-4D97-AF65-F5344CB8AC3E}">
        <p14:creationId xmlns="" xmlns:p14="http://schemas.microsoft.com/office/powerpoint/2010/main" val="12645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24450"/>
            <a:ext cx="9144000" cy="68454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sz="4000" b="1" dirty="0">
                <a:solidFill>
                  <a:srgbClr val="008000"/>
                </a:solidFill>
                <a:latin typeface="Arial Narrow"/>
                <a:ea typeface="+mn-ea"/>
                <a:cs typeface="Arial Narrow"/>
              </a:rPr>
              <a:t>EAFM complements other approaches</a:t>
            </a:r>
          </a:p>
        </p:txBody>
      </p:sp>
      <p:sp>
        <p:nvSpPr>
          <p:cNvPr id="15" name="Oval 14"/>
          <p:cNvSpPr/>
          <p:nvPr/>
        </p:nvSpPr>
        <p:spPr>
          <a:xfrm>
            <a:off x="685801" y="1157576"/>
            <a:ext cx="7774208" cy="5112000"/>
          </a:xfrm>
          <a:prstGeom prst="ellipse">
            <a:avLst/>
          </a:prstGeom>
          <a:solidFill>
            <a:schemeClr val="tx2">
              <a:lumMod val="20000"/>
              <a:lumOff val="80000"/>
            </a:schemeClr>
          </a:solidFill>
          <a:ln w="63500" cap="rnd">
            <a:solidFill>
              <a:schemeClr val="accent1">
                <a:lumMod val="60000"/>
                <a:lumOff val="40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876029" y="1209058"/>
            <a:ext cx="3244767" cy="2941727"/>
          </a:xfrm>
          <a:prstGeom prst="ellipse">
            <a:avLst/>
          </a:prstGeom>
          <a:solidFill>
            <a:srgbClr val="3AA73D">
              <a:alpha val="64000"/>
            </a:srgb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618424" y="2273397"/>
            <a:ext cx="6459558" cy="3076349"/>
          </a:xfrm>
          <a:prstGeom prst="ellipse">
            <a:avLst/>
          </a:prstGeom>
          <a:solidFill>
            <a:srgbClr val="8F4AA9">
              <a:alpha val="52000"/>
            </a:srgb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4094686" y="4043596"/>
            <a:ext cx="2406440" cy="2079412"/>
          </a:xfrm>
          <a:prstGeom prst="ellipse">
            <a:avLst/>
          </a:prstGeom>
          <a:solidFill>
            <a:srgbClr val="FFFF00">
              <a:alpha val="61000"/>
            </a:srgb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1644927" y="2352310"/>
            <a:ext cx="4762429" cy="2827084"/>
          </a:xfrm>
          <a:prstGeom prst="ellipse">
            <a:avLst/>
          </a:prstGeom>
          <a:solidFill>
            <a:schemeClr val="tx2">
              <a:lumMod val="60000"/>
              <a:lumOff val="40000"/>
              <a:alpha val="52000"/>
            </a:scheme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1"/>
          <p:cNvSpPr txBox="1">
            <a:spLocks/>
          </p:cNvSpPr>
          <p:nvPr/>
        </p:nvSpPr>
        <p:spPr>
          <a:xfrm>
            <a:off x="2780264" y="1707861"/>
            <a:ext cx="3436296" cy="52220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000000"/>
                </a:solidFill>
                <a:latin typeface="Myriad Pro"/>
                <a:cs typeface="Myriad Pro"/>
              </a:rPr>
              <a:t>Co-management</a:t>
            </a:r>
            <a:endParaRPr lang="en-US" sz="2800" dirty="0">
              <a:solidFill>
                <a:srgbClr val="000000"/>
              </a:solidFill>
              <a:latin typeface="Myriad Pro"/>
              <a:cs typeface="Myriad Pro"/>
            </a:endParaRPr>
          </a:p>
        </p:txBody>
      </p:sp>
      <p:sp>
        <p:nvSpPr>
          <p:cNvPr id="23" name="Title 1"/>
          <p:cNvSpPr txBox="1">
            <a:spLocks/>
          </p:cNvSpPr>
          <p:nvPr/>
        </p:nvSpPr>
        <p:spPr>
          <a:xfrm>
            <a:off x="1122533" y="3286014"/>
            <a:ext cx="3436296" cy="1158875"/>
          </a:xfrm>
          <a:prstGeom prst="rect">
            <a:avLst/>
          </a:prstGeom>
        </p:spPr>
        <p:txBody>
          <a:bodyPr vert="horz" lIns="91440" tIns="45720" rIns="91440" bIns="45720" rtlCol="0" anchor="t">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Myriad Pro"/>
                <a:cs typeface="Myriad Pro"/>
              </a:rPr>
              <a:t>Conventional</a:t>
            </a:r>
            <a:r>
              <a:rPr lang="en-US" sz="2800" dirty="0" smtClean="0">
                <a:solidFill>
                  <a:srgbClr val="000000"/>
                </a:solidFill>
                <a:latin typeface="Myriad Pro"/>
                <a:cs typeface="Myriad Pro"/>
              </a:rPr>
              <a:t/>
            </a:r>
            <a:br>
              <a:rPr lang="en-US" sz="2800" dirty="0" smtClean="0">
                <a:solidFill>
                  <a:srgbClr val="000000"/>
                </a:solidFill>
                <a:latin typeface="Myriad Pro"/>
                <a:cs typeface="Myriad Pro"/>
              </a:rPr>
            </a:br>
            <a:r>
              <a:rPr lang="en-US" sz="2800" dirty="0" smtClean="0">
                <a:solidFill>
                  <a:srgbClr val="000000"/>
                </a:solidFill>
                <a:latin typeface="Myriad Pro"/>
                <a:cs typeface="Myriad Pro"/>
              </a:rPr>
              <a:t>fisheries</a:t>
            </a:r>
            <a:br>
              <a:rPr lang="en-US" sz="2800" dirty="0" smtClean="0">
                <a:solidFill>
                  <a:srgbClr val="000000"/>
                </a:solidFill>
                <a:latin typeface="Myriad Pro"/>
                <a:cs typeface="Myriad Pro"/>
              </a:rPr>
            </a:br>
            <a:r>
              <a:rPr lang="en-US" sz="2800" dirty="0" smtClean="0">
                <a:solidFill>
                  <a:srgbClr val="000000"/>
                </a:solidFill>
                <a:latin typeface="Myriad Pro"/>
                <a:cs typeface="Myriad Pro"/>
              </a:rPr>
              <a:t>management</a:t>
            </a:r>
            <a:endParaRPr lang="en-US" sz="2800" dirty="0">
              <a:solidFill>
                <a:srgbClr val="000000"/>
              </a:solidFill>
              <a:latin typeface="Myriad Pro"/>
              <a:cs typeface="Myriad Pro"/>
            </a:endParaRPr>
          </a:p>
        </p:txBody>
      </p:sp>
      <p:sp>
        <p:nvSpPr>
          <p:cNvPr id="24" name="Title 1"/>
          <p:cNvSpPr txBox="1">
            <a:spLocks/>
          </p:cNvSpPr>
          <p:nvPr/>
        </p:nvSpPr>
        <p:spPr>
          <a:xfrm>
            <a:off x="4094686" y="4797811"/>
            <a:ext cx="2469940" cy="9395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2800" dirty="0" smtClean="0">
                <a:solidFill>
                  <a:srgbClr val="000000"/>
                </a:solidFill>
                <a:latin typeface="Myriad Pro"/>
                <a:cs typeface="Myriad Pro"/>
              </a:rPr>
              <a:t>Marine spatial planning</a:t>
            </a:r>
            <a:endParaRPr lang="en-US" sz="2800" dirty="0">
              <a:solidFill>
                <a:srgbClr val="000000"/>
              </a:solidFill>
              <a:latin typeface="Myriad Pro"/>
              <a:cs typeface="Myriad Pro"/>
            </a:endParaRPr>
          </a:p>
        </p:txBody>
      </p:sp>
      <p:sp>
        <p:nvSpPr>
          <p:cNvPr id="25" name="Title 1"/>
          <p:cNvSpPr txBox="1">
            <a:spLocks/>
          </p:cNvSpPr>
          <p:nvPr/>
        </p:nvSpPr>
        <p:spPr>
          <a:xfrm>
            <a:off x="3892745" y="3236838"/>
            <a:ext cx="2278412" cy="77497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latin typeface="Myriad Pro"/>
                <a:cs typeface="Myriad Pro"/>
              </a:rPr>
              <a:t>EAFM</a:t>
            </a:r>
            <a:endParaRPr lang="en-US" sz="2800" b="1" dirty="0">
              <a:solidFill>
                <a:srgbClr val="FF0000"/>
              </a:solidFill>
              <a:latin typeface="Myriad Pro"/>
              <a:cs typeface="Myriad Pro"/>
            </a:endParaRPr>
          </a:p>
        </p:txBody>
      </p:sp>
      <p:sp>
        <p:nvSpPr>
          <p:cNvPr id="26" name="Title 1"/>
          <p:cNvSpPr txBox="1">
            <a:spLocks/>
          </p:cNvSpPr>
          <p:nvPr/>
        </p:nvSpPr>
        <p:spPr>
          <a:xfrm>
            <a:off x="5625758" y="3166530"/>
            <a:ext cx="2948730" cy="1158875"/>
          </a:xfrm>
          <a:prstGeom prst="rect">
            <a:avLst/>
          </a:prstGeom>
        </p:spPr>
        <p:txBody>
          <a:bodyPr vert="horz" lIns="91440" tIns="45720" rIns="91440" bIns="45720" rtlCol="0" anchor="t">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000000"/>
                </a:solidFill>
                <a:latin typeface="Myriad Pro"/>
                <a:cs typeface="Myriad Pro"/>
              </a:rPr>
              <a:t>Integrated</a:t>
            </a:r>
            <a:br>
              <a:rPr lang="en-US" sz="2800" dirty="0" smtClean="0">
                <a:solidFill>
                  <a:srgbClr val="000000"/>
                </a:solidFill>
                <a:latin typeface="Myriad Pro"/>
                <a:cs typeface="Myriad Pro"/>
              </a:rPr>
            </a:br>
            <a:r>
              <a:rPr lang="en-US" sz="2800" dirty="0" smtClean="0">
                <a:solidFill>
                  <a:srgbClr val="000000"/>
                </a:solidFill>
                <a:latin typeface="Myriad Pro"/>
                <a:cs typeface="Myriad Pro"/>
              </a:rPr>
              <a:t>coastal zone</a:t>
            </a:r>
            <a:br>
              <a:rPr lang="en-US" sz="2800" dirty="0" smtClean="0">
                <a:solidFill>
                  <a:srgbClr val="000000"/>
                </a:solidFill>
                <a:latin typeface="Myriad Pro"/>
                <a:cs typeface="Myriad Pro"/>
              </a:rPr>
            </a:br>
            <a:r>
              <a:rPr lang="en-US" sz="2800" dirty="0" smtClean="0">
                <a:solidFill>
                  <a:srgbClr val="000000"/>
                </a:solidFill>
                <a:latin typeface="Myriad Pro"/>
                <a:cs typeface="Myriad Pro"/>
              </a:rPr>
              <a:t>management</a:t>
            </a:r>
            <a:endParaRPr lang="en-US" sz="2800" dirty="0">
              <a:solidFill>
                <a:srgbClr val="000000"/>
              </a:solidFill>
              <a:latin typeface="Myriad Pro"/>
              <a:cs typeface="Myriad Pro"/>
            </a:endParaRPr>
          </a:p>
        </p:txBody>
      </p:sp>
      <p:sp>
        <p:nvSpPr>
          <p:cNvPr id="18" name="Oval 17"/>
          <p:cNvSpPr/>
          <p:nvPr/>
        </p:nvSpPr>
        <p:spPr>
          <a:xfrm>
            <a:off x="1644978" y="2648619"/>
            <a:ext cx="2292490" cy="2194697"/>
          </a:xfrm>
          <a:prstGeom prst="ellipse">
            <a:avLst/>
          </a:prstGeom>
          <a:noFill/>
          <a:ln w="15875">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itle 1"/>
          <p:cNvSpPr txBox="1">
            <a:spLocks/>
          </p:cNvSpPr>
          <p:nvPr/>
        </p:nvSpPr>
        <p:spPr>
          <a:xfrm>
            <a:off x="1365477" y="5267571"/>
            <a:ext cx="2278412" cy="77497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Myriad Pro"/>
                <a:cs typeface="Myriad Pro"/>
              </a:rPr>
              <a:t>EA/EBM</a:t>
            </a:r>
            <a:endParaRPr lang="en-US" sz="2400" b="1" dirty="0">
              <a:latin typeface="Myriad Pro"/>
              <a:cs typeface="Myriad Pro"/>
            </a:endParaRPr>
          </a:p>
        </p:txBody>
      </p:sp>
      <p:sp>
        <p:nvSpPr>
          <p:cNvPr id="22" name="TextBox 21"/>
          <p:cNvSpPr txBox="1"/>
          <p:nvPr/>
        </p:nvSpPr>
        <p:spPr>
          <a:xfrm>
            <a:off x="8637748" y="6437869"/>
            <a:ext cx="506252" cy="369332"/>
          </a:xfrm>
          <a:prstGeom prst="rect">
            <a:avLst/>
          </a:prstGeom>
          <a:noFill/>
        </p:spPr>
        <p:txBody>
          <a:bodyPr wrap="square" rtlCol="0">
            <a:spAutoFit/>
          </a:bodyPr>
          <a:lstStyle/>
          <a:p>
            <a:fld id="{70E59D30-32EB-1449-9DD2-88F8F2CECCC8}" type="slidenum">
              <a:rPr lang="en-US" smtClean="0">
                <a:solidFill>
                  <a:schemeClr val="bg1"/>
                </a:solidFill>
                <a:latin typeface="Myriad Pro"/>
                <a:cs typeface="Myriad Pro"/>
              </a:rPr>
              <a:pPr/>
              <a:t>13</a:t>
            </a:fld>
            <a:endParaRPr lang="en-US" dirty="0">
              <a:solidFill>
                <a:schemeClr val="bg1"/>
              </a:solidFill>
              <a:latin typeface="Myriad Pro"/>
              <a:cs typeface="Myriad Pro"/>
            </a:endParaRPr>
          </a:p>
        </p:txBody>
      </p:sp>
    </p:spTree>
    <p:extLst>
      <p:ext uri="{BB962C8B-B14F-4D97-AF65-F5344CB8AC3E}">
        <p14:creationId xmlns="" xmlns:p14="http://schemas.microsoft.com/office/powerpoint/2010/main" val="24251607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1" grpId="0"/>
      <p:bldP spid="23" grpId="0"/>
      <p:bldP spid="24" grpId="0"/>
      <p:bldP spid="25" grpId="0"/>
      <p:bldP spid="26"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5852583"/>
            <a:ext cx="9154579" cy="1034884"/>
          </a:xfrm>
          <a:prstGeom prst="rect">
            <a:avLst/>
          </a:prstGeom>
          <a:solidFill>
            <a:srgbClr val="008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bwMode="auto">
          <a:xfrm>
            <a:off x="0" y="6459538"/>
            <a:ext cx="9180513" cy="4524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ct val="20000"/>
              </a:spcBef>
              <a:buFont typeface="Arial" panose="020B0604020202020204" pitchFamily="34" charset="0"/>
              <a:buChar char="•"/>
            </a:pPr>
            <a:endParaRPr lang="en-US" sz="3200" dirty="0">
              <a:solidFill>
                <a:schemeClr val="tx1"/>
              </a:solidFill>
              <a:latin typeface="Myriad Pro" pitchFamily="34" charset="0"/>
              <a:ea typeface="Myriad Pro" pitchFamily="34" charset="0"/>
              <a:cs typeface="Myriad Pro" pitchFamily="34" charset="0"/>
            </a:endParaRPr>
          </a:p>
        </p:txBody>
      </p:sp>
      <p:sp>
        <p:nvSpPr>
          <p:cNvPr id="9" name="Content Placeholder 4"/>
          <p:cNvSpPr txBox="1">
            <a:spLocks/>
          </p:cNvSpPr>
          <p:nvPr/>
        </p:nvSpPr>
        <p:spPr bwMode="auto">
          <a:xfrm>
            <a:off x="1424580" y="74307"/>
            <a:ext cx="7698885" cy="84184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4000" b="1" dirty="0" smtClean="0">
                <a:solidFill>
                  <a:srgbClr val="008000"/>
                </a:solidFill>
                <a:latin typeface="Arial Narrow"/>
                <a:cs typeface="Arial Narrow"/>
              </a:rPr>
              <a:t>What’s special in EAFM?</a:t>
            </a:r>
            <a:endParaRPr lang="en-US" altLang="en-US" sz="4000" b="1" dirty="0">
              <a:solidFill>
                <a:srgbClr val="008000"/>
              </a:solidFill>
              <a:latin typeface="Arial Narrow"/>
              <a:cs typeface="Arial Narrow"/>
            </a:endParaRPr>
          </a:p>
        </p:txBody>
      </p:sp>
      <p:pic>
        <p:nvPicPr>
          <p:cNvPr id="2" name="Picture 1" descr="EAFM_image_green3.png"/>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0" y="0"/>
            <a:ext cx="1459251" cy="6876288"/>
          </a:xfrm>
          <a:prstGeom prst="rect">
            <a:avLst/>
          </a:prstGeom>
        </p:spPr>
      </p:pic>
      <p:sp>
        <p:nvSpPr>
          <p:cNvPr id="38916" name="Content Placeholder 2"/>
          <p:cNvSpPr>
            <a:spLocks noGrp="1"/>
          </p:cNvSpPr>
          <p:nvPr>
            <p:ph idx="1"/>
          </p:nvPr>
        </p:nvSpPr>
        <p:spPr bwMode="auto">
          <a:xfrm>
            <a:off x="1396186" y="961588"/>
            <a:ext cx="7727279" cy="591095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lvl="1" indent="-228600" algn="just">
              <a:spcBef>
                <a:spcPts val="0"/>
              </a:spcBef>
              <a:spcAft>
                <a:spcPts val="800"/>
              </a:spcAft>
              <a:buClr>
                <a:srgbClr val="008000"/>
              </a:buClr>
              <a:buFont typeface="Arial" panose="020B0604020202020204" pitchFamily="34" charset="0"/>
              <a:buChar char="•"/>
              <a:defRPr/>
            </a:pPr>
            <a:r>
              <a:rPr lang="en-US" dirty="0">
                <a:latin typeface="Arial Narrow"/>
                <a:cs typeface="Arial Narrow"/>
              </a:rPr>
              <a:t>Helps </a:t>
            </a:r>
            <a:r>
              <a:rPr lang="en-US" u="sng" dirty="0">
                <a:latin typeface="Arial Narrow"/>
                <a:cs typeface="Arial Narrow"/>
              </a:rPr>
              <a:t>link existing approaches through </a:t>
            </a:r>
            <a:r>
              <a:rPr lang="en-US" u="sng" dirty="0" smtClean="0">
                <a:latin typeface="Arial Narrow"/>
                <a:cs typeface="Arial Narrow"/>
              </a:rPr>
              <a:t>a logical </a:t>
            </a:r>
            <a:r>
              <a:rPr lang="en-US" u="sng" dirty="0">
                <a:latin typeface="Arial Narrow"/>
                <a:cs typeface="Arial Narrow"/>
              </a:rPr>
              <a:t>and comprehensive </a:t>
            </a:r>
            <a:r>
              <a:rPr lang="en-US" u="sng" dirty="0" smtClean="0">
                <a:latin typeface="Arial Narrow"/>
                <a:cs typeface="Arial Narrow"/>
              </a:rPr>
              <a:t>framework</a:t>
            </a:r>
          </a:p>
          <a:p>
            <a:pPr marL="228600" lvl="1" indent="-228600" algn="just">
              <a:spcBef>
                <a:spcPts val="0"/>
              </a:spcBef>
              <a:spcAft>
                <a:spcPts val="800"/>
              </a:spcAft>
              <a:buClr>
                <a:srgbClr val="008000"/>
              </a:buClr>
              <a:buFont typeface="Arial" panose="020B0604020202020204" pitchFamily="34" charset="0"/>
              <a:buChar char="•"/>
              <a:defRPr/>
            </a:pPr>
            <a:r>
              <a:rPr lang="en-US" u="sng" dirty="0">
                <a:solidFill>
                  <a:srgbClr val="008000"/>
                </a:solidFill>
                <a:latin typeface="Arial Narrow"/>
                <a:cs typeface="Arial Narrow"/>
              </a:rPr>
              <a:t>Focuses on the real issues and their </a:t>
            </a:r>
            <a:r>
              <a:rPr lang="en-US" u="sng" dirty="0" smtClean="0">
                <a:solidFill>
                  <a:srgbClr val="008000"/>
                </a:solidFill>
                <a:latin typeface="Arial Narrow"/>
                <a:cs typeface="Arial Narrow"/>
              </a:rPr>
              <a:t>causes</a:t>
            </a:r>
          </a:p>
          <a:p>
            <a:pPr marL="228600" lvl="1" indent="-228600" algn="just">
              <a:spcBef>
                <a:spcPts val="0"/>
              </a:spcBef>
              <a:spcAft>
                <a:spcPts val="800"/>
              </a:spcAft>
              <a:buClr>
                <a:srgbClr val="008000"/>
              </a:buClr>
              <a:buFont typeface="Arial" panose="020B0604020202020204" pitchFamily="34" charset="0"/>
              <a:buChar char="•"/>
              <a:defRPr/>
            </a:pPr>
            <a:r>
              <a:rPr lang="en-US" u="sng" dirty="0">
                <a:latin typeface="Arial Narrow"/>
                <a:cs typeface="Arial Narrow"/>
              </a:rPr>
              <a:t>Increases trade </a:t>
            </a:r>
            <a:r>
              <a:rPr lang="en-US" u="sng" dirty="0" smtClean="0">
                <a:latin typeface="Arial Narrow"/>
                <a:cs typeface="Arial Narrow"/>
              </a:rPr>
              <a:t>opportunities</a:t>
            </a:r>
            <a:r>
              <a:rPr lang="en-US" dirty="0" smtClean="0">
                <a:latin typeface="Arial Narrow"/>
                <a:cs typeface="Arial Narrow"/>
              </a:rPr>
              <a:t> and demand </a:t>
            </a:r>
            <a:r>
              <a:rPr lang="en-US" dirty="0">
                <a:latin typeface="Arial Narrow"/>
                <a:cs typeface="Arial Narrow"/>
              </a:rPr>
              <a:t>for fisheries </a:t>
            </a:r>
            <a:r>
              <a:rPr lang="en-US" dirty="0" smtClean="0">
                <a:latin typeface="Arial Narrow"/>
                <a:cs typeface="Arial Narrow"/>
              </a:rPr>
              <a:t>products</a:t>
            </a:r>
          </a:p>
          <a:p>
            <a:pPr marL="228600" lvl="1" indent="-228600" algn="just">
              <a:spcBef>
                <a:spcPts val="0"/>
              </a:spcBef>
              <a:spcAft>
                <a:spcPts val="800"/>
              </a:spcAft>
              <a:buClr>
                <a:srgbClr val="008000"/>
              </a:buClr>
              <a:buFont typeface="Arial" panose="020B0604020202020204" pitchFamily="34" charset="0"/>
              <a:buChar char="•"/>
              <a:defRPr/>
            </a:pPr>
            <a:r>
              <a:rPr lang="en-US" u="sng" dirty="0">
                <a:solidFill>
                  <a:srgbClr val="008000"/>
                </a:solidFill>
                <a:latin typeface="Arial Narrow"/>
                <a:cs typeface="Arial Narrow"/>
              </a:rPr>
              <a:t>Reduces conflicts</a:t>
            </a:r>
            <a:r>
              <a:rPr lang="en-US" dirty="0">
                <a:solidFill>
                  <a:srgbClr val="008000"/>
                </a:solidFill>
                <a:latin typeface="Arial Narrow"/>
                <a:cs typeface="Arial Narrow"/>
              </a:rPr>
              <a:t> and political </a:t>
            </a:r>
            <a:r>
              <a:rPr lang="en-US" dirty="0" smtClean="0">
                <a:solidFill>
                  <a:srgbClr val="008000"/>
                </a:solidFill>
                <a:latin typeface="Arial Narrow"/>
                <a:cs typeface="Arial Narrow"/>
              </a:rPr>
              <a:t>tensions</a:t>
            </a:r>
          </a:p>
          <a:p>
            <a:pPr marL="228600" lvl="1" indent="-228600" algn="just">
              <a:spcBef>
                <a:spcPts val="0"/>
              </a:spcBef>
              <a:spcAft>
                <a:spcPts val="800"/>
              </a:spcAft>
              <a:buClr>
                <a:srgbClr val="008000"/>
              </a:buClr>
              <a:buFont typeface="Arial" panose="020B0604020202020204" pitchFamily="34" charset="0"/>
              <a:buChar char="•"/>
              <a:defRPr/>
            </a:pPr>
            <a:r>
              <a:rPr lang="en-US" dirty="0">
                <a:latin typeface="Arial Narrow"/>
                <a:cs typeface="Arial Narrow"/>
              </a:rPr>
              <a:t>Helps </a:t>
            </a:r>
            <a:r>
              <a:rPr lang="en-US" u="sng" dirty="0">
                <a:latin typeface="Arial Narrow"/>
                <a:cs typeface="Arial Narrow"/>
              </a:rPr>
              <a:t>staff become more effective in </a:t>
            </a:r>
            <a:r>
              <a:rPr lang="en-US" u="sng" dirty="0" smtClean="0">
                <a:latin typeface="Arial Narrow"/>
                <a:cs typeface="Arial Narrow"/>
              </a:rPr>
              <a:t>NRM</a:t>
            </a:r>
            <a:endParaRPr lang="en-US" u="sng" dirty="0" smtClean="0">
              <a:latin typeface="Arial Narrow"/>
              <a:cs typeface="Arial Narrow"/>
            </a:endParaRPr>
          </a:p>
          <a:p>
            <a:pPr marL="228600" lvl="1" indent="-228600" algn="just">
              <a:spcBef>
                <a:spcPts val="0"/>
              </a:spcBef>
              <a:spcAft>
                <a:spcPts val="800"/>
              </a:spcAft>
              <a:buClr>
                <a:srgbClr val="008000"/>
              </a:buClr>
              <a:buFont typeface="Arial" panose="020B0604020202020204" pitchFamily="34" charset="0"/>
              <a:buChar char="•"/>
              <a:defRPr/>
            </a:pPr>
            <a:r>
              <a:rPr lang="en-US" dirty="0">
                <a:solidFill>
                  <a:srgbClr val="008000"/>
                </a:solidFill>
                <a:latin typeface="Arial Narrow"/>
                <a:cs typeface="Arial Narrow"/>
              </a:rPr>
              <a:t>Helps leverage funding and </a:t>
            </a:r>
            <a:r>
              <a:rPr lang="en-US" u="sng" dirty="0">
                <a:solidFill>
                  <a:srgbClr val="008000"/>
                </a:solidFill>
                <a:latin typeface="Arial Narrow"/>
                <a:cs typeface="Arial Narrow"/>
              </a:rPr>
              <a:t>leads to better reallocation of existing </a:t>
            </a:r>
            <a:r>
              <a:rPr lang="en-US" u="sng" dirty="0" smtClean="0">
                <a:solidFill>
                  <a:srgbClr val="008000"/>
                </a:solidFill>
                <a:latin typeface="Arial Narrow"/>
                <a:cs typeface="Arial Narrow"/>
              </a:rPr>
              <a:t>funds</a:t>
            </a:r>
          </a:p>
          <a:p>
            <a:pPr marL="228600" lvl="1" indent="-228600" algn="just">
              <a:spcBef>
                <a:spcPts val="0"/>
              </a:spcBef>
              <a:spcAft>
                <a:spcPts val="1600"/>
              </a:spcAft>
              <a:buClr>
                <a:srgbClr val="008000"/>
              </a:buClr>
              <a:buFont typeface="Arial" panose="020B0604020202020204" pitchFamily="34" charset="0"/>
              <a:buChar char="•"/>
              <a:defRPr/>
            </a:pPr>
            <a:r>
              <a:rPr lang="en-US" dirty="0" smtClean="0">
                <a:latin typeface="Arial Narrow"/>
                <a:cs typeface="Arial Narrow"/>
              </a:rPr>
              <a:t>Results in </a:t>
            </a:r>
            <a:r>
              <a:rPr lang="en-US" u="sng" dirty="0" smtClean="0">
                <a:latin typeface="Arial Narrow"/>
                <a:cs typeface="Arial Narrow"/>
              </a:rPr>
              <a:t>sharing of responsibilities and human resources with other </a:t>
            </a:r>
            <a:r>
              <a:rPr lang="en-US" u="sng" dirty="0" smtClean="0">
                <a:latin typeface="Arial Narrow"/>
                <a:cs typeface="Arial Narrow"/>
              </a:rPr>
              <a:t>agencies</a:t>
            </a:r>
            <a:endParaRPr lang="en-US" u="sng" dirty="0" smtClean="0">
              <a:latin typeface="Arial Narrow"/>
              <a:cs typeface="Arial Narrow"/>
            </a:endParaRPr>
          </a:p>
        </p:txBody>
      </p:sp>
    </p:spTree>
    <p:extLst>
      <p:ext uri="{BB962C8B-B14F-4D97-AF65-F5344CB8AC3E}">
        <p14:creationId xmlns="" xmlns:p14="http://schemas.microsoft.com/office/powerpoint/2010/main" val="11945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5852583"/>
            <a:ext cx="9154579" cy="1034884"/>
          </a:xfrm>
          <a:prstGeom prst="rect">
            <a:avLst/>
          </a:prstGeom>
          <a:solidFill>
            <a:srgbClr val="008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bwMode="auto">
          <a:xfrm>
            <a:off x="0" y="6459538"/>
            <a:ext cx="9180513" cy="4524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ct val="20000"/>
              </a:spcBef>
              <a:buFont typeface="Arial" panose="020B0604020202020204" pitchFamily="34" charset="0"/>
              <a:buChar char="•"/>
            </a:pPr>
            <a:endParaRPr lang="en-US" sz="3200" dirty="0">
              <a:solidFill>
                <a:schemeClr val="tx1"/>
              </a:solidFill>
              <a:latin typeface="Myriad Pro" pitchFamily="34" charset="0"/>
              <a:ea typeface="Myriad Pro" pitchFamily="34" charset="0"/>
              <a:cs typeface="Myriad Pro" pitchFamily="34" charset="0"/>
            </a:endParaRPr>
          </a:p>
        </p:txBody>
      </p:sp>
      <p:sp>
        <p:nvSpPr>
          <p:cNvPr id="9" name="Content Placeholder 4"/>
          <p:cNvSpPr txBox="1">
            <a:spLocks/>
          </p:cNvSpPr>
          <p:nvPr/>
        </p:nvSpPr>
        <p:spPr bwMode="auto">
          <a:xfrm>
            <a:off x="1424580" y="1579257"/>
            <a:ext cx="7698885" cy="207834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4000" b="1" i="1" dirty="0" smtClean="0">
                <a:solidFill>
                  <a:srgbClr val="008000"/>
                </a:solidFill>
                <a:latin typeface="Arial Narrow"/>
                <a:cs typeface="Arial Narrow"/>
              </a:rPr>
              <a:t>How scientists can embrace the ecosystem approach?</a:t>
            </a:r>
          </a:p>
          <a:p>
            <a:pPr marL="0" indent="0" algn="ctr" eaLnBrk="1" hangingPunct="1">
              <a:buNone/>
            </a:pPr>
            <a:r>
              <a:rPr lang="en-US" altLang="en-US" sz="4000" b="1" dirty="0" smtClean="0">
                <a:solidFill>
                  <a:srgbClr val="008000"/>
                </a:solidFill>
                <a:latin typeface="Arial Narrow"/>
                <a:cs typeface="Arial Narrow"/>
              </a:rPr>
              <a:t>state-of-the-art examples</a:t>
            </a:r>
            <a:endParaRPr lang="en-US" altLang="en-US" sz="4000" b="1" dirty="0">
              <a:solidFill>
                <a:srgbClr val="008000"/>
              </a:solidFill>
              <a:latin typeface="Arial Narrow"/>
              <a:cs typeface="Arial Narrow"/>
            </a:endParaRPr>
          </a:p>
        </p:txBody>
      </p:sp>
      <p:pic>
        <p:nvPicPr>
          <p:cNvPr id="2" name="Picture 1" descr="EAFM_image_green3.png"/>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0" y="0"/>
            <a:ext cx="1459251" cy="6876288"/>
          </a:xfrm>
          <a:prstGeom prst="rect">
            <a:avLst/>
          </a:prstGeom>
        </p:spPr>
      </p:pic>
    </p:spTree>
    <p:extLst>
      <p:ext uri="{BB962C8B-B14F-4D97-AF65-F5344CB8AC3E}">
        <p14:creationId xmlns="" xmlns:p14="http://schemas.microsoft.com/office/powerpoint/2010/main" val="119450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5852583"/>
            <a:ext cx="9154579" cy="1034884"/>
          </a:xfrm>
          <a:prstGeom prst="rect">
            <a:avLst/>
          </a:prstGeom>
          <a:solidFill>
            <a:srgbClr val="008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16" name="Content Placeholder 2"/>
          <p:cNvSpPr>
            <a:spLocks noGrp="1"/>
          </p:cNvSpPr>
          <p:nvPr>
            <p:ph idx="1"/>
          </p:nvPr>
        </p:nvSpPr>
        <p:spPr bwMode="auto">
          <a:xfrm>
            <a:off x="1490783" y="1024652"/>
            <a:ext cx="7611436" cy="482793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lvl="1" indent="-228600" algn="just">
              <a:spcBef>
                <a:spcPts val="0"/>
              </a:spcBef>
              <a:spcAft>
                <a:spcPts val="800"/>
              </a:spcAft>
              <a:buClr>
                <a:srgbClr val="008000"/>
              </a:buClr>
              <a:buNone/>
              <a:defRPr/>
            </a:pPr>
            <a:r>
              <a:rPr lang="en-US" sz="3200" b="1" u="sng" dirty="0" smtClean="0"/>
              <a:t>Research requirements for EAFM</a:t>
            </a:r>
            <a:endParaRPr lang="en-US" sz="3200" u="sng" dirty="0" smtClean="0">
              <a:latin typeface="Arial Narrow"/>
              <a:cs typeface="Arial Narrow"/>
            </a:endParaRPr>
          </a:p>
          <a:p>
            <a:pPr marL="228600" lvl="1" indent="-228600" algn="just">
              <a:spcBef>
                <a:spcPts val="0"/>
              </a:spcBef>
              <a:spcAft>
                <a:spcPts val="800"/>
              </a:spcAft>
              <a:buClr>
                <a:srgbClr val="008000"/>
              </a:buClr>
              <a:buNone/>
              <a:defRPr/>
            </a:pPr>
            <a:r>
              <a:rPr lang="en-US" sz="3200" dirty="0" smtClean="0">
                <a:latin typeface="Arial Narrow"/>
                <a:cs typeface="Arial Narrow"/>
              </a:rPr>
              <a:t>1.Impact </a:t>
            </a:r>
            <a:r>
              <a:rPr lang="en-US" sz="3200" dirty="0" smtClean="0">
                <a:latin typeface="Arial Narrow"/>
                <a:cs typeface="Arial Narrow"/>
              </a:rPr>
              <a:t>of a fishery on ecosystem </a:t>
            </a:r>
            <a:r>
              <a:rPr lang="en-US" sz="3200" dirty="0" smtClean="0">
                <a:latin typeface="Arial Narrow"/>
                <a:cs typeface="Arial Narrow"/>
              </a:rPr>
              <a:t>(e.g. bottom trawling)</a:t>
            </a:r>
            <a:endParaRPr lang="en-US" sz="3200" dirty="0" smtClean="0">
              <a:latin typeface="Arial Narrow"/>
              <a:cs typeface="Arial Narrow"/>
            </a:endParaRPr>
          </a:p>
          <a:p>
            <a:pPr marL="228600" lvl="1" indent="-228600" algn="just">
              <a:spcBef>
                <a:spcPts val="0"/>
              </a:spcBef>
              <a:spcAft>
                <a:spcPts val="800"/>
              </a:spcAft>
              <a:buClr>
                <a:srgbClr val="008000"/>
              </a:buClr>
              <a:buNone/>
              <a:defRPr/>
            </a:pPr>
            <a:r>
              <a:rPr lang="en-US" sz="3200" dirty="0" smtClean="0">
                <a:latin typeface="Arial Narrow"/>
                <a:cs typeface="Arial Narrow"/>
              </a:rPr>
              <a:t>2.Impact </a:t>
            </a:r>
            <a:r>
              <a:rPr lang="en-US" sz="3200" dirty="0" smtClean="0">
                <a:latin typeface="Arial Narrow"/>
                <a:cs typeface="Arial Narrow"/>
              </a:rPr>
              <a:t>of ecosystem on </a:t>
            </a:r>
            <a:r>
              <a:rPr lang="en-US" sz="3200" dirty="0" smtClean="0">
                <a:latin typeface="Arial Narrow"/>
                <a:cs typeface="Arial Narrow"/>
              </a:rPr>
              <a:t>fishery (e.g. climate </a:t>
            </a:r>
            <a:r>
              <a:rPr lang="en-US" sz="3200" dirty="0" smtClean="0">
                <a:latin typeface="Arial Narrow"/>
                <a:cs typeface="Arial Narrow"/>
              </a:rPr>
              <a:t>change </a:t>
            </a:r>
            <a:r>
              <a:rPr lang="en-US" sz="3200" dirty="0" smtClean="0">
                <a:latin typeface="Arial Narrow"/>
                <a:cs typeface="Arial Narrow"/>
              </a:rPr>
              <a:t>effects)</a:t>
            </a:r>
            <a:endParaRPr lang="en-US" sz="3200" dirty="0" smtClean="0">
              <a:latin typeface="Arial Narrow"/>
              <a:cs typeface="Arial Narrow"/>
            </a:endParaRPr>
          </a:p>
          <a:p>
            <a:pPr marL="228600" lvl="1" indent="-228600" algn="just">
              <a:spcBef>
                <a:spcPts val="0"/>
              </a:spcBef>
              <a:spcAft>
                <a:spcPts val="800"/>
              </a:spcAft>
              <a:buClr>
                <a:srgbClr val="008000"/>
              </a:buClr>
              <a:buNone/>
              <a:defRPr/>
            </a:pPr>
            <a:r>
              <a:rPr lang="en-US" sz="3200" dirty="0" smtClean="0">
                <a:latin typeface="Arial Narrow"/>
                <a:cs typeface="Arial Narrow"/>
              </a:rPr>
              <a:t>3.Manipulation </a:t>
            </a:r>
            <a:r>
              <a:rPr lang="en-US" sz="3200" dirty="0" smtClean="0">
                <a:latin typeface="Arial Narrow"/>
                <a:cs typeface="Arial Narrow"/>
              </a:rPr>
              <a:t>of ecosystems </a:t>
            </a:r>
            <a:r>
              <a:rPr lang="en-US" sz="3200" dirty="0" smtClean="0">
                <a:latin typeface="Arial Narrow"/>
                <a:cs typeface="Arial Narrow"/>
              </a:rPr>
              <a:t>through management &amp; habitat </a:t>
            </a:r>
            <a:r>
              <a:rPr lang="en-US" sz="3200" dirty="0" smtClean="0">
                <a:latin typeface="Arial Narrow"/>
                <a:cs typeface="Arial Narrow"/>
              </a:rPr>
              <a:t>mitigation </a:t>
            </a:r>
            <a:r>
              <a:rPr lang="en-US" sz="3200" dirty="0" smtClean="0">
                <a:latin typeface="Arial Narrow"/>
                <a:cs typeface="Arial Narrow"/>
              </a:rPr>
              <a:t>(e.g. leave </a:t>
            </a:r>
            <a:r>
              <a:rPr lang="en-US" sz="3200" dirty="0" smtClean="0">
                <a:latin typeface="Arial Narrow"/>
                <a:cs typeface="Arial Narrow"/>
              </a:rPr>
              <a:t>capelin for </a:t>
            </a:r>
            <a:r>
              <a:rPr lang="en-US" sz="3200" dirty="0" smtClean="0">
                <a:latin typeface="Arial Narrow"/>
                <a:cs typeface="Arial Narrow"/>
              </a:rPr>
              <a:t>cod)</a:t>
            </a:r>
            <a:endParaRPr lang="en-US" sz="3200" dirty="0" smtClean="0">
              <a:latin typeface="Arial Narrow"/>
              <a:cs typeface="Arial Narrow"/>
            </a:endParaRPr>
          </a:p>
        </p:txBody>
      </p:sp>
      <p:sp>
        <p:nvSpPr>
          <p:cNvPr id="6" name="Rectangle 5"/>
          <p:cNvSpPr/>
          <p:nvPr/>
        </p:nvSpPr>
        <p:spPr bwMode="auto">
          <a:xfrm>
            <a:off x="0" y="6459538"/>
            <a:ext cx="9180513" cy="4524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ct val="20000"/>
              </a:spcBef>
              <a:buFont typeface="Arial" panose="020B0604020202020204" pitchFamily="34" charset="0"/>
              <a:buChar char="•"/>
            </a:pPr>
            <a:endParaRPr lang="en-US" sz="3200" dirty="0">
              <a:solidFill>
                <a:schemeClr val="tx1"/>
              </a:solidFill>
              <a:latin typeface="Myriad Pro" pitchFamily="34" charset="0"/>
              <a:ea typeface="Myriad Pro" pitchFamily="34" charset="0"/>
              <a:cs typeface="Myriad Pro" pitchFamily="34" charset="0"/>
            </a:endParaRPr>
          </a:p>
        </p:txBody>
      </p:sp>
      <p:sp>
        <p:nvSpPr>
          <p:cNvPr id="9" name="Content Placeholder 4"/>
          <p:cNvSpPr txBox="1">
            <a:spLocks/>
          </p:cNvSpPr>
          <p:nvPr/>
        </p:nvSpPr>
        <p:spPr bwMode="auto">
          <a:xfrm>
            <a:off x="1424580" y="74307"/>
            <a:ext cx="7698885" cy="84184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eaLnBrk="1" hangingPunct="1">
              <a:buNone/>
            </a:pPr>
            <a:r>
              <a:rPr lang="en-US" altLang="en-US" sz="2400" b="1" i="1" dirty="0" smtClean="0">
                <a:solidFill>
                  <a:srgbClr val="008000"/>
                </a:solidFill>
                <a:latin typeface="Arial Narrow"/>
                <a:cs typeface="Arial Narrow"/>
              </a:rPr>
              <a:t>How scientists can embrace the ecosystem approach?</a:t>
            </a:r>
            <a:endParaRPr lang="en-US" altLang="en-US" sz="2400" b="1" i="1" dirty="0">
              <a:solidFill>
                <a:srgbClr val="008000"/>
              </a:solidFill>
              <a:latin typeface="Arial Narrow"/>
              <a:cs typeface="Arial Narrow"/>
            </a:endParaRPr>
          </a:p>
        </p:txBody>
      </p:sp>
      <p:pic>
        <p:nvPicPr>
          <p:cNvPr id="2" name="Picture 1" descr="EAFM_image_green3.png"/>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0" y="0"/>
            <a:ext cx="1459251" cy="6876288"/>
          </a:xfrm>
          <a:prstGeom prst="rect">
            <a:avLst/>
          </a:prstGeom>
        </p:spPr>
      </p:pic>
    </p:spTree>
    <p:extLst>
      <p:ext uri="{BB962C8B-B14F-4D97-AF65-F5344CB8AC3E}">
        <p14:creationId xmlns="" xmlns:p14="http://schemas.microsoft.com/office/powerpoint/2010/main" val="11945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5852583"/>
            <a:ext cx="9154579" cy="1034884"/>
          </a:xfrm>
          <a:prstGeom prst="rect">
            <a:avLst/>
          </a:prstGeom>
          <a:solidFill>
            <a:srgbClr val="008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16" name="Content Placeholder 2"/>
          <p:cNvSpPr>
            <a:spLocks noGrp="1"/>
          </p:cNvSpPr>
          <p:nvPr>
            <p:ph idx="1"/>
          </p:nvPr>
        </p:nvSpPr>
        <p:spPr bwMode="auto">
          <a:xfrm>
            <a:off x="1551058" y="1024652"/>
            <a:ext cx="7519629" cy="591095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lvl="1" indent="-228600">
              <a:spcBef>
                <a:spcPts val="0"/>
              </a:spcBef>
              <a:spcAft>
                <a:spcPts val="800"/>
              </a:spcAft>
              <a:buClr>
                <a:srgbClr val="008000"/>
              </a:buClr>
              <a:buNone/>
              <a:defRPr/>
            </a:pPr>
            <a:r>
              <a:rPr lang="en-US" b="1" u="sng" dirty="0" smtClean="0"/>
              <a:t>Research requirements for EAFM</a:t>
            </a:r>
            <a:endParaRPr lang="en-US" u="sng" dirty="0" smtClean="0">
              <a:latin typeface="Arial Narrow"/>
              <a:cs typeface="Arial Narrow"/>
            </a:endParaRPr>
          </a:p>
          <a:p>
            <a:pPr marL="228600" lvl="1" indent="-228600">
              <a:spcBef>
                <a:spcPts val="0"/>
              </a:spcBef>
              <a:spcAft>
                <a:spcPts val="800"/>
              </a:spcAft>
              <a:buClr>
                <a:srgbClr val="008000"/>
              </a:buClr>
              <a:buNone/>
              <a:defRPr/>
            </a:pPr>
            <a:r>
              <a:rPr lang="en-US" dirty="0" smtClean="0">
                <a:latin typeface="Arial Narrow"/>
                <a:cs typeface="Arial Narrow"/>
              </a:rPr>
              <a:t>•Understanding issues of:</a:t>
            </a:r>
          </a:p>
          <a:p>
            <a:pPr marL="628650" lvl="2">
              <a:spcBef>
                <a:spcPts val="0"/>
              </a:spcBef>
              <a:spcAft>
                <a:spcPts val="800"/>
              </a:spcAft>
              <a:buClr>
                <a:srgbClr val="008000"/>
              </a:buClr>
              <a:buNone/>
              <a:defRPr/>
            </a:pPr>
            <a:r>
              <a:rPr lang="en-US" dirty="0" smtClean="0">
                <a:latin typeface="Arial Narrow"/>
                <a:cs typeface="Arial Narrow"/>
              </a:rPr>
              <a:t>–biodiversity</a:t>
            </a:r>
          </a:p>
          <a:p>
            <a:pPr marL="628650" lvl="2">
              <a:spcBef>
                <a:spcPts val="0"/>
              </a:spcBef>
              <a:spcAft>
                <a:spcPts val="800"/>
              </a:spcAft>
              <a:buClr>
                <a:srgbClr val="008000"/>
              </a:buClr>
              <a:buNone/>
              <a:defRPr/>
            </a:pPr>
            <a:r>
              <a:rPr lang="en-US" dirty="0" smtClean="0">
                <a:latin typeface="Arial Narrow"/>
                <a:cs typeface="Arial Narrow"/>
              </a:rPr>
              <a:t>–productivity</a:t>
            </a:r>
          </a:p>
          <a:p>
            <a:pPr marL="628650" lvl="2">
              <a:spcBef>
                <a:spcPts val="0"/>
              </a:spcBef>
              <a:spcAft>
                <a:spcPts val="800"/>
              </a:spcAft>
              <a:buClr>
                <a:srgbClr val="008000"/>
              </a:buClr>
              <a:buNone/>
              <a:defRPr/>
            </a:pPr>
            <a:r>
              <a:rPr lang="en-US" dirty="0" smtClean="0">
                <a:latin typeface="Arial Narrow"/>
                <a:cs typeface="Arial Narrow"/>
              </a:rPr>
              <a:t>–habitat</a:t>
            </a:r>
          </a:p>
          <a:p>
            <a:pPr marL="1085850" lvl="3">
              <a:spcBef>
                <a:spcPts val="0"/>
              </a:spcBef>
              <a:spcAft>
                <a:spcPts val="800"/>
              </a:spcAft>
              <a:buClr>
                <a:srgbClr val="008000"/>
              </a:buClr>
              <a:buNone/>
              <a:defRPr/>
            </a:pPr>
            <a:r>
              <a:rPr lang="en-US" sz="2400" dirty="0" smtClean="0">
                <a:latin typeface="Arial Narrow"/>
                <a:cs typeface="Arial Narrow"/>
              </a:rPr>
              <a:t>•Spatial/</a:t>
            </a:r>
            <a:r>
              <a:rPr lang="en-US" sz="2400" dirty="0" err="1" smtClean="0">
                <a:latin typeface="Arial Narrow"/>
                <a:cs typeface="Arial Narrow"/>
              </a:rPr>
              <a:t>trophic</a:t>
            </a:r>
            <a:r>
              <a:rPr lang="en-US" sz="2400" dirty="0" smtClean="0">
                <a:latin typeface="Arial Narrow"/>
                <a:cs typeface="Arial Narrow"/>
              </a:rPr>
              <a:t> processes/connectivity </a:t>
            </a:r>
          </a:p>
          <a:p>
            <a:pPr marL="1085850" lvl="3">
              <a:spcBef>
                <a:spcPts val="0"/>
              </a:spcBef>
              <a:spcAft>
                <a:spcPts val="800"/>
              </a:spcAft>
              <a:buClr>
                <a:srgbClr val="008000"/>
              </a:buClr>
              <a:buNone/>
              <a:defRPr/>
            </a:pPr>
            <a:r>
              <a:rPr lang="en-US" sz="2400" dirty="0" smtClean="0">
                <a:latin typeface="Arial Narrow"/>
                <a:cs typeface="Arial Narrow"/>
              </a:rPr>
              <a:t>•Effects from climate change</a:t>
            </a:r>
          </a:p>
          <a:p>
            <a:pPr marL="228600" lvl="1" indent="-228600">
              <a:spcBef>
                <a:spcPts val="0"/>
              </a:spcBef>
              <a:spcAft>
                <a:spcPts val="800"/>
              </a:spcAft>
              <a:buClr>
                <a:srgbClr val="008000"/>
              </a:buClr>
              <a:buNone/>
              <a:defRPr/>
            </a:pPr>
            <a:r>
              <a:rPr lang="en-US" dirty="0" smtClean="0">
                <a:latin typeface="Arial Narrow"/>
                <a:cs typeface="Arial Narrow"/>
              </a:rPr>
              <a:t>•Ecological risk analyses</a:t>
            </a:r>
          </a:p>
          <a:p>
            <a:pPr marL="228600" lvl="1" indent="-228600">
              <a:spcBef>
                <a:spcPts val="0"/>
              </a:spcBef>
              <a:spcAft>
                <a:spcPts val="800"/>
              </a:spcAft>
              <a:buClr>
                <a:srgbClr val="008000"/>
              </a:buClr>
              <a:buNone/>
              <a:defRPr/>
            </a:pPr>
            <a:r>
              <a:rPr lang="en-US" dirty="0" smtClean="0">
                <a:latin typeface="Arial Narrow"/>
                <a:cs typeface="Arial Narrow"/>
              </a:rPr>
              <a:t>•Contextual ecosystem </a:t>
            </a:r>
            <a:r>
              <a:rPr lang="en-US" dirty="0" err="1" smtClean="0">
                <a:latin typeface="Arial Narrow"/>
                <a:cs typeface="Arial Narrow"/>
              </a:rPr>
              <a:t>modelling</a:t>
            </a:r>
            <a:endParaRPr lang="en-US" dirty="0" smtClean="0">
              <a:latin typeface="Arial Narrow"/>
              <a:cs typeface="Arial Narrow"/>
            </a:endParaRPr>
          </a:p>
          <a:p>
            <a:pPr marL="628650" lvl="2">
              <a:spcBef>
                <a:spcPts val="0"/>
              </a:spcBef>
              <a:spcAft>
                <a:spcPts val="800"/>
              </a:spcAft>
              <a:buClr>
                <a:srgbClr val="008000"/>
              </a:buClr>
              <a:buNone/>
              <a:defRPr/>
            </a:pPr>
            <a:r>
              <a:rPr lang="en-US" dirty="0" smtClean="0">
                <a:latin typeface="Arial Narrow"/>
                <a:cs typeface="Arial Narrow"/>
              </a:rPr>
              <a:t>–e.g. </a:t>
            </a:r>
            <a:r>
              <a:rPr lang="en-US" dirty="0" err="1" smtClean="0">
                <a:latin typeface="Arial Narrow"/>
                <a:cs typeface="Arial Narrow"/>
              </a:rPr>
              <a:t>Ecopath</a:t>
            </a:r>
            <a:r>
              <a:rPr lang="en-US" dirty="0" smtClean="0">
                <a:latin typeface="Arial Narrow"/>
                <a:cs typeface="Arial Narrow"/>
              </a:rPr>
              <a:t>/</a:t>
            </a:r>
            <a:r>
              <a:rPr lang="en-US" dirty="0" err="1" smtClean="0">
                <a:latin typeface="Arial Narrow"/>
                <a:cs typeface="Arial Narrow"/>
              </a:rPr>
              <a:t>Ecosim</a:t>
            </a:r>
            <a:r>
              <a:rPr lang="en-US" dirty="0" smtClean="0">
                <a:latin typeface="Arial Narrow"/>
                <a:cs typeface="Arial Narrow"/>
              </a:rPr>
              <a:t>, Atlantis</a:t>
            </a:r>
            <a:endParaRPr lang="en-US" dirty="0" smtClean="0">
              <a:latin typeface="Arial Narrow"/>
              <a:cs typeface="Arial Narrow"/>
            </a:endParaRPr>
          </a:p>
        </p:txBody>
      </p:sp>
      <p:sp>
        <p:nvSpPr>
          <p:cNvPr id="6" name="Rectangle 5"/>
          <p:cNvSpPr/>
          <p:nvPr/>
        </p:nvSpPr>
        <p:spPr bwMode="auto">
          <a:xfrm>
            <a:off x="0" y="6459538"/>
            <a:ext cx="9180513" cy="4524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ct val="20000"/>
              </a:spcBef>
              <a:buFont typeface="Arial" panose="020B0604020202020204" pitchFamily="34" charset="0"/>
              <a:buChar char="•"/>
            </a:pPr>
            <a:endParaRPr lang="en-US" sz="3200" dirty="0">
              <a:solidFill>
                <a:schemeClr val="tx1"/>
              </a:solidFill>
              <a:latin typeface="Myriad Pro" pitchFamily="34" charset="0"/>
              <a:ea typeface="Myriad Pro" pitchFamily="34" charset="0"/>
              <a:cs typeface="Myriad Pro" pitchFamily="34" charset="0"/>
            </a:endParaRPr>
          </a:p>
        </p:txBody>
      </p:sp>
      <p:sp>
        <p:nvSpPr>
          <p:cNvPr id="9" name="Content Placeholder 4"/>
          <p:cNvSpPr txBox="1">
            <a:spLocks/>
          </p:cNvSpPr>
          <p:nvPr/>
        </p:nvSpPr>
        <p:spPr bwMode="auto">
          <a:xfrm>
            <a:off x="1424580" y="74307"/>
            <a:ext cx="7698885" cy="84184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eaLnBrk="1" hangingPunct="1">
              <a:buNone/>
            </a:pPr>
            <a:r>
              <a:rPr lang="en-US" altLang="en-US" sz="2400" b="1" i="1" dirty="0" smtClean="0">
                <a:solidFill>
                  <a:srgbClr val="008000"/>
                </a:solidFill>
                <a:latin typeface="Arial Narrow"/>
                <a:cs typeface="Arial Narrow"/>
              </a:rPr>
              <a:t>How scientists can embrace the ecosystem approach?</a:t>
            </a:r>
            <a:endParaRPr lang="en-US" altLang="en-US" sz="2400" b="1" i="1" dirty="0">
              <a:solidFill>
                <a:srgbClr val="008000"/>
              </a:solidFill>
              <a:latin typeface="Arial Narrow"/>
              <a:cs typeface="Arial Narrow"/>
            </a:endParaRPr>
          </a:p>
        </p:txBody>
      </p:sp>
      <p:pic>
        <p:nvPicPr>
          <p:cNvPr id="2" name="Picture 1" descr="EAFM_image_green3.png"/>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0" y="0"/>
            <a:ext cx="1459251" cy="6876288"/>
          </a:xfrm>
          <a:prstGeom prst="rect">
            <a:avLst/>
          </a:prstGeom>
        </p:spPr>
      </p:pic>
      <p:sp>
        <p:nvSpPr>
          <p:cNvPr id="8" name="Rectangle 7"/>
          <p:cNvSpPr/>
          <p:nvPr/>
        </p:nvSpPr>
        <p:spPr>
          <a:xfrm>
            <a:off x="5372099" y="1885950"/>
            <a:ext cx="3698587" cy="1409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smtClean="0"/>
              <a:t>Link biodiversity to productivity &amp; resilience, habitat type &amp; sensitivity</a:t>
            </a:r>
            <a:endParaRPr lang="en-US" sz="2400" dirty="0"/>
          </a:p>
        </p:txBody>
      </p:sp>
    </p:spTree>
    <p:extLst>
      <p:ext uri="{BB962C8B-B14F-4D97-AF65-F5344CB8AC3E}">
        <p14:creationId xmlns="" xmlns:p14="http://schemas.microsoft.com/office/powerpoint/2010/main" val="11945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5852583"/>
            <a:ext cx="9154579" cy="1034884"/>
          </a:xfrm>
          <a:prstGeom prst="rect">
            <a:avLst/>
          </a:prstGeom>
          <a:solidFill>
            <a:srgbClr val="008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16" name="Content Placeholder 2"/>
          <p:cNvSpPr>
            <a:spLocks noGrp="1"/>
          </p:cNvSpPr>
          <p:nvPr>
            <p:ph idx="1"/>
          </p:nvPr>
        </p:nvSpPr>
        <p:spPr bwMode="auto">
          <a:xfrm>
            <a:off x="1551058" y="914290"/>
            <a:ext cx="7519629" cy="591095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lvl="1" indent="-228600">
              <a:spcBef>
                <a:spcPts val="0"/>
              </a:spcBef>
              <a:spcAft>
                <a:spcPts val="800"/>
              </a:spcAft>
              <a:buClr>
                <a:srgbClr val="008000"/>
              </a:buClr>
              <a:buNone/>
              <a:defRPr/>
            </a:pPr>
            <a:r>
              <a:rPr lang="en-US" b="1" dirty="0" smtClean="0"/>
              <a:t>What is an ecosystem cruise?</a:t>
            </a:r>
          </a:p>
          <a:p>
            <a:pPr marL="228600" lvl="1" indent="-228600">
              <a:spcBef>
                <a:spcPts val="0"/>
              </a:spcBef>
              <a:spcAft>
                <a:spcPts val="800"/>
              </a:spcAft>
              <a:buClr>
                <a:srgbClr val="008000"/>
              </a:buClr>
              <a:buNone/>
              <a:defRPr/>
            </a:pPr>
            <a:r>
              <a:rPr lang="en-US" dirty="0" smtClean="0">
                <a:latin typeface="Arial Narrow"/>
                <a:cs typeface="Arial Narrow"/>
              </a:rPr>
              <a:t>• Exploration of abundance (qualitative &amp; quantitative) &amp; </a:t>
            </a:r>
            <a:r>
              <a:rPr lang="en-US" dirty="0" smtClean="0">
                <a:latin typeface="Arial Narrow"/>
                <a:cs typeface="Arial Narrow"/>
              </a:rPr>
              <a:t>species </a:t>
            </a:r>
            <a:r>
              <a:rPr lang="en-US" dirty="0" smtClean="0">
                <a:latin typeface="Arial Narrow"/>
                <a:cs typeface="Arial Narrow"/>
              </a:rPr>
              <a:t>distribution, their interactions &amp; the ocean </a:t>
            </a:r>
            <a:r>
              <a:rPr lang="en-US" dirty="0" smtClean="0">
                <a:latin typeface="Arial Narrow"/>
                <a:cs typeface="Arial Narrow"/>
              </a:rPr>
              <a:t>environment</a:t>
            </a:r>
            <a:endParaRPr lang="en-US" dirty="0" smtClean="0">
              <a:latin typeface="Arial Narrow"/>
              <a:cs typeface="Arial Narrow"/>
            </a:endParaRPr>
          </a:p>
          <a:p>
            <a:pPr marL="628650" lvl="2">
              <a:spcBef>
                <a:spcPts val="0"/>
              </a:spcBef>
              <a:spcAft>
                <a:spcPts val="800"/>
              </a:spcAft>
              <a:buClr>
                <a:srgbClr val="008000"/>
              </a:buClr>
              <a:buNone/>
              <a:defRPr/>
            </a:pPr>
            <a:r>
              <a:rPr lang="en-US" dirty="0" smtClean="0">
                <a:latin typeface="Arial Narrow"/>
                <a:cs typeface="Arial Narrow"/>
              </a:rPr>
              <a:t>–</a:t>
            </a:r>
            <a:r>
              <a:rPr lang="en-US" sz="2800" dirty="0" smtClean="0">
                <a:latin typeface="Arial Narrow"/>
                <a:cs typeface="Arial Narrow"/>
              </a:rPr>
              <a:t>Need knowledge on spp. &amp; </a:t>
            </a:r>
            <a:r>
              <a:rPr lang="en-US" sz="2800" dirty="0" err="1" smtClean="0">
                <a:latin typeface="Arial Narrow"/>
                <a:cs typeface="Arial Narrow"/>
              </a:rPr>
              <a:t>trophic</a:t>
            </a:r>
            <a:r>
              <a:rPr lang="en-US" sz="2800" dirty="0" smtClean="0">
                <a:latin typeface="Arial Narrow"/>
                <a:cs typeface="Arial Narrow"/>
              </a:rPr>
              <a:t> </a:t>
            </a:r>
            <a:r>
              <a:rPr lang="en-US" sz="2800" dirty="0" smtClean="0">
                <a:latin typeface="Arial Narrow"/>
                <a:cs typeface="Arial Narrow"/>
              </a:rPr>
              <a:t>interactions</a:t>
            </a:r>
            <a:endParaRPr lang="en-US" sz="2800" dirty="0" smtClean="0">
              <a:latin typeface="Arial Narrow"/>
              <a:cs typeface="Arial Narrow"/>
            </a:endParaRPr>
          </a:p>
          <a:p>
            <a:pPr marL="1085850" lvl="3">
              <a:spcBef>
                <a:spcPts val="0"/>
              </a:spcBef>
              <a:spcAft>
                <a:spcPts val="800"/>
              </a:spcAft>
              <a:buClr>
                <a:srgbClr val="008000"/>
              </a:buClr>
              <a:buNone/>
              <a:defRPr/>
            </a:pPr>
            <a:r>
              <a:rPr lang="en-US" sz="2400" dirty="0" smtClean="0">
                <a:latin typeface="Arial Narrow"/>
                <a:cs typeface="Arial Narrow"/>
              </a:rPr>
              <a:t>•Quantitative mapping of predator-prey relationships</a:t>
            </a:r>
          </a:p>
          <a:p>
            <a:pPr marL="1085850" lvl="3">
              <a:spcBef>
                <a:spcPts val="0"/>
              </a:spcBef>
              <a:spcAft>
                <a:spcPts val="800"/>
              </a:spcAft>
              <a:buClr>
                <a:srgbClr val="008000"/>
              </a:buClr>
              <a:buNone/>
              <a:defRPr/>
            </a:pPr>
            <a:r>
              <a:rPr lang="en-US" sz="2400" dirty="0" smtClean="0">
                <a:latin typeface="Arial Narrow"/>
                <a:cs typeface="Arial Narrow"/>
              </a:rPr>
              <a:t>•</a:t>
            </a:r>
            <a:r>
              <a:rPr lang="en-US" sz="2400" dirty="0" err="1" smtClean="0">
                <a:latin typeface="Arial Narrow"/>
                <a:cs typeface="Arial Narrow"/>
              </a:rPr>
              <a:t>Qualtitative</a:t>
            </a:r>
            <a:r>
              <a:rPr lang="en-US" sz="2400" dirty="0" smtClean="0">
                <a:latin typeface="Arial Narrow"/>
                <a:cs typeface="Arial Narrow"/>
              </a:rPr>
              <a:t> knowledge on distribution &amp; relative abundance, habitat choice &amp; geographic distribution</a:t>
            </a:r>
          </a:p>
          <a:p>
            <a:pPr marL="628650" lvl="2">
              <a:spcBef>
                <a:spcPts val="0"/>
              </a:spcBef>
              <a:spcAft>
                <a:spcPts val="800"/>
              </a:spcAft>
              <a:buClr>
                <a:srgbClr val="008000"/>
              </a:buClr>
              <a:buNone/>
              <a:defRPr/>
            </a:pPr>
            <a:r>
              <a:rPr lang="en-US" dirty="0" smtClean="0">
                <a:latin typeface="Arial Narrow"/>
                <a:cs typeface="Arial Narrow"/>
              </a:rPr>
              <a:t>–Ocean environment can be measured </a:t>
            </a:r>
            <a:r>
              <a:rPr lang="en-US" dirty="0" smtClean="0">
                <a:latin typeface="Arial Narrow"/>
                <a:cs typeface="Arial Narrow"/>
              </a:rPr>
              <a:t>through specific </a:t>
            </a:r>
            <a:r>
              <a:rPr lang="en-US" dirty="0" smtClean="0">
                <a:latin typeface="Arial Narrow"/>
                <a:cs typeface="Arial Narrow"/>
              </a:rPr>
              <a:t>parameters (temp., salinity, </a:t>
            </a:r>
            <a:r>
              <a:rPr lang="en-US" dirty="0" smtClean="0">
                <a:latin typeface="Arial Narrow"/>
                <a:cs typeface="Arial Narrow"/>
              </a:rPr>
              <a:t>O</a:t>
            </a:r>
            <a:r>
              <a:rPr lang="en-US" sz="1600" dirty="0" smtClean="0">
                <a:latin typeface="Arial Narrow"/>
                <a:cs typeface="Arial Narrow"/>
              </a:rPr>
              <a:t>2</a:t>
            </a:r>
            <a:r>
              <a:rPr lang="en-US" dirty="0" smtClean="0">
                <a:latin typeface="Arial Narrow"/>
                <a:cs typeface="Arial Narrow"/>
              </a:rPr>
              <a:t>) via </a:t>
            </a:r>
            <a:r>
              <a:rPr lang="en-US" dirty="0" smtClean="0">
                <a:latin typeface="Arial Narrow"/>
                <a:cs typeface="Arial Narrow"/>
              </a:rPr>
              <a:t>defined transects or on a regional scale</a:t>
            </a:r>
          </a:p>
        </p:txBody>
      </p:sp>
      <p:sp>
        <p:nvSpPr>
          <p:cNvPr id="6" name="Rectangle 5"/>
          <p:cNvSpPr/>
          <p:nvPr/>
        </p:nvSpPr>
        <p:spPr bwMode="auto">
          <a:xfrm>
            <a:off x="0" y="6459538"/>
            <a:ext cx="9180513" cy="4524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ct val="20000"/>
              </a:spcBef>
              <a:buFont typeface="Arial" panose="020B0604020202020204" pitchFamily="34" charset="0"/>
              <a:buChar char="•"/>
            </a:pPr>
            <a:endParaRPr lang="en-US" sz="3200" dirty="0">
              <a:solidFill>
                <a:schemeClr val="tx1"/>
              </a:solidFill>
              <a:latin typeface="Myriad Pro" pitchFamily="34" charset="0"/>
              <a:ea typeface="Myriad Pro" pitchFamily="34" charset="0"/>
              <a:cs typeface="Myriad Pro" pitchFamily="34" charset="0"/>
            </a:endParaRPr>
          </a:p>
        </p:txBody>
      </p:sp>
      <p:sp>
        <p:nvSpPr>
          <p:cNvPr id="9" name="Content Placeholder 4"/>
          <p:cNvSpPr txBox="1">
            <a:spLocks/>
          </p:cNvSpPr>
          <p:nvPr/>
        </p:nvSpPr>
        <p:spPr bwMode="auto">
          <a:xfrm>
            <a:off x="1424580" y="74307"/>
            <a:ext cx="7698885" cy="841843"/>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eaLnBrk="1" hangingPunct="1">
              <a:buNone/>
            </a:pPr>
            <a:r>
              <a:rPr lang="en-US" altLang="en-US" sz="2400" b="1" i="1" dirty="0" smtClean="0">
                <a:solidFill>
                  <a:srgbClr val="008000"/>
                </a:solidFill>
                <a:latin typeface="Arial Narrow"/>
                <a:cs typeface="Arial Narrow"/>
              </a:rPr>
              <a:t>How scientists can embrace the ecosystem approach?</a:t>
            </a:r>
            <a:endParaRPr lang="en-US" altLang="en-US" sz="2400" b="1" i="1" dirty="0">
              <a:solidFill>
                <a:srgbClr val="008000"/>
              </a:solidFill>
              <a:latin typeface="Arial Narrow"/>
              <a:cs typeface="Arial Narrow"/>
            </a:endParaRPr>
          </a:p>
        </p:txBody>
      </p:sp>
      <p:pic>
        <p:nvPicPr>
          <p:cNvPr id="2" name="Picture 1" descr="EAFM_image_green3.png"/>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0" y="0"/>
            <a:ext cx="1459251" cy="6876288"/>
          </a:xfrm>
          <a:prstGeom prst="rect">
            <a:avLst/>
          </a:prstGeom>
        </p:spPr>
      </p:pic>
      <p:pic>
        <p:nvPicPr>
          <p:cNvPr id="2050" name="Picture 2" descr="Related image"/>
          <p:cNvPicPr>
            <a:picLocks noChangeAspect="1" noChangeArrowheads="1"/>
          </p:cNvPicPr>
          <p:nvPr/>
        </p:nvPicPr>
        <p:blipFill>
          <a:blip r:embed="rId4"/>
          <a:srcRect/>
          <a:stretch>
            <a:fillRect/>
          </a:stretch>
        </p:blipFill>
        <p:spPr bwMode="auto">
          <a:xfrm>
            <a:off x="6720176" y="5474060"/>
            <a:ext cx="2460337" cy="1383940"/>
          </a:xfrm>
          <a:prstGeom prst="rect">
            <a:avLst/>
          </a:prstGeom>
          <a:noFill/>
        </p:spPr>
      </p:pic>
    </p:spTree>
    <p:extLst>
      <p:ext uri="{BB962C8B-B14F-4D97-AF65-F5344CB8AC3E}">
        <p14:creationId xmlns="" xmlns:p14="http://schemas.microsoft.com/office/powerpoint/2010/main" val="119450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5852583"/>
            <a:ext cx="9154579" cy="1034884"/>
          </a:xfrm>
          <a:prstGeom prst="rect">
            <a:avLst/>
          </a:prstGeom>
          <a:solidFill>
            <a:srgbClr val="008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16" name="Content Placeholder 2"/>
          <p:cNvSpPr>
            <a:spLocks noGrp="1"/>
          </p:cNvSpPr>
          <p:nvPr>
            <p:ph idx="1"/>
          </p:nvPr>
        </p:nvSpPr>
        <p:spPr bwMode="auto">
          <a:xfrm>
            <a:off x="1551058" y="323850"/>
            <a:ext cx="7519629" cy="661175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lvl="1" indent="-228600">
              <a:spcBef>
                <a:spcPts val="0"/>
              </a:spcBef>
              <a:spcAft>
                <a:spcPts val="800"/>
              </a:spcAft>
              <a:buClr>
                <a:srgbClr val="008000"/>
              </a:buClr>
              <a:buNone/>
              <a:defRPr/>
            </a:pPr>
            <a:r>
              <a:rPr lang="en-US" sz="3200" b="1" dirty="0" smtClean="0"/>
              <a:t>Putting the ecosystem approach in practice: examples from Australia </a:t>
            </a:r>
          </a:p>
          <a:p>
            <a:pPr marL="228600" lvl="1" indent="-228600">
              <a:spcBef>
                <a:spcPts val="0"/>
              </a:spcBef>
              <a:spcAft>
                <a:spcPts val="800"/>
              </a:spcAft>
              <a:buClr>
                <a:srgbClr val="008000"/>
              </a:buClr>
              <a:buNone/>
              <a:defRPr/>
            </a:pPr>
            <a:r>
              <a:rPr lang="en-US" sz="3200" dirty="0" smtClean="0">
                <a:latin typeface="Arial Narrow"/>
                <a:cs typeface="Arial Narrow"/>
              </a:rPr>
              <a:t>• Substantial progress since 2000 due to:</a:t>
            </a:r>
          </a:p>
          <a:p>
            <a:pPr marL="628650" lvl="2">
              <a:spcBef>
                <a:spcPts val="0"/>
              </a:spcBef>
              <a:spcAft>
                <a:spcPts val="800"/>
              </a:spcAft>
              <a:buClr>
                <a:srgbClr val="008000"/>
              </a:buClr>
              <a:buNone/>
              <a:defRPr/>
            </a:pPr>
            <a:r>
              <a:rPr lang="en-US" sz="2800" dirty="0" smtClean="0">
                <a:latin typeface="Arial Narrow"/>
                <a:cs typeface="Arial Narrow"/>
              </a:rPr>
              <a:t>–</a:t>
            </a:r>
            <a:r>
              <a:rPr lang="en-US" sz="2800" dirty="0" err="1" smtClean="0">
                <a:latin typeface="Arial Narrow"/>
                <a:cs typeface="Arial Narrow"/>
              </a:rPr>
              <a:t>Gov’t</a:t>
            </a:r>
            <a:r>
              <a:rPr lang="en-US" sz="2800" dirty="0" smtClean="0">
                <a:latin typeface="Arial Narrow"/>
                <a:cs typeface="Arial Narrow"/>
              </a:rPr>
              <a:t> certified sustainable fisheries</a:t>
            </a:r>
          </a:p>
          <a:p>
            <a:pPr marL="628650" lvl="2">
              <a:spcBef>
                <a:spcPts val="0"/>
              </a:spcBef>
              <a:spcAft>
                <a:spcPts val="800"/>
              </a:spcAft>
              <a:buClr>
                <a:srgbClr val="008000"/>
              </a:buClr>
              <a:buNone/>
              <a:defRPr/>
            </a:pPr>
            <a:r>
              <a:rPr lang="en-US" sz="2800" dirty="0" smtClean="0">
                <a:latin typeface="Arial Narrow"/>
                <a:cs typeface="Arial Narrow"/>
              </a:rPr>
              <a:t>–Requirement for ALL Commonwealth-managed fisheries to submit a comprehensive application to address sustainable </a:t>
            </a:r>
            <a:r>
              <a:rPr lang="en-US" sz="2800" dirty="0" smtClean="0">
                <a:latin typeface="Arial Narrow"/>
                <a:cs typeface="Arial Narrow"/>
              </a:rPr>
              <a:t>guidelines </a:t>
            </a:r>
            <a:r>
              <a:rPr lang="en-US" sz="2800" dirty="0" smtClean="0">
                <a:latin typeface="Arial Narrow"/>
                <a:cs typeface="Arial Narrow"/>
              </a:rPr>
              <a:t>in order to continue exporting their catch</a:t>
            </a:r>
          </a:p>
          <a:p>
            <a:pPr marL="228600" lvl="1" indent="-228600">
              <a:spcBef>
                <a:spcPts val="0"/>
              </a:spcBef>
              <a:spcAft>
                <a:spcPts val="800"/>
              </a:spcAft>
              <a:buClr>
                <a:srgbClr val="008000"/>
              </a:buClr>
              <a:buNone/>
              <a:defRPr/>
            </a:pPr>
            <a:r>
              <a:rPr lang="en-US" sz="3200" dirty="0" smtClean="0">
                <a:latin typeface="Arial Narrow"/>
                <a:cs typeface="Arial Narrow"/>
              </a:rPr>
              <a:t>• Realization that motivation must come from within the country, community, industry for success</a:t>
            </a:r>
          </a:p>
        </p:txBody>
      </p:sp>
      <p:sp>
        <p:nvSpPr>
          <p:cNvPr id="6" name="Rectangle 5"/>
          <p:cNvSpPr/>
          <p:nvPr/>
        </p:nvSpPr>
        <p:spPr bwMode="auto">
          <a:xfrm>
            <a:off x="0" y="6459538"/>
            <a:ext cx="9180513" cy="4524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ct val="20000"/>
              </a:spcBef>
              <a:buFont typeface="Arial" panose="020B0604020202020204" pitchFamily="34" charset="0"/>
              <a:buChar char="•"/>
            </a:pPr>
            <a:endParaRPr lang="en-US" sz="3200" dirty="0">
              <a:solidFill>
                <a:schemeClr val="tx1"/>
              </a:solidFill>
              <a:latin typeface="Myriad Pro" pitchFamily="34" charset="0"/>
              <a:ea typeface="Myriad Pro" pitchFamily="34" charset="0"/>
              <a:cs typeface="Myriad Pro" pitchFamily="34" charset="0"/>
            </a:endParaRPr>
          </a:p>
        </p:txBody>
      </p:sp>
      <p:pic>
        <p:nvPicPr>
          <p:cNvPr id="2" name="Picture 1" descr="EAFM_image_green3.png"/>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0" y="0"/>
            <a:ext cx="1459251" cy="6876288"/>
          </a:xfrm>
          <a:prstGeom prst="rect">
            <a:avLst/>
          </a:prstGeom>
        </p:spPr>
      </p:pic>
    </p:spTree>
    <p:extLst>
      <p:ext uri="{BB962C8B-B14F-4D97-AF65-F5344CB8AC3E}">
        <p14:creationId xmlns="" xmlns:p14="http://schemas.microsoft.com/office/powerpoint/2010/main" val="119450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0" y="0"/>
            <a:ext cx="9144000" cy="6857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a:xfrm>
            <a:off x="-42332" y="21554"/>
            <a:ext cx="9144000" cy="1256140"/>
          </a:xfrm>
          <a:prstGeom prst="rect">
            <a:avLst/>
          </a:prstGeom>
        </p:spPr>
        <p:txBody>
          <a:bodyPr/>
          <a:lstStyle/>
          <a:p>
            <a:pPr algn="ctr" eaLnBrk="1" fontAlgn="auto" hangingPunct="1">
              <a:lnSpc>
                <a:spcPct val="90000"/>
              </a:lnSpc>
              <a:spcAft>
                <a:spcPts val="0"/>
              </a:spcAft>
              <a:defRPr/>
            </a:pPr>
            <a:r>
              <a:rPr lang="en-US" sz="4000" b="1" dirty="0">
                <a:solidFill>
                  <a:srgbClr val="077415"/>
                </a:solidFill>
                <a:latin typeface="Myriad Pro"/>
                <a:ea typeface="+mj-ea"/>
                <a:cs typeface="Myriad Pro"/>
              </a:rPr>
              <a:t> </a:t>
            </a:r>
            <a:r>
              <a:rPr lang="en-US" sz="4000" b="1" dirty="0">
                <a:solidFill>
                  <a:srgbClr val="008000"/>
                </a:solidFill>
                <a:latin typeface="Myriad Pro"/>
                <a:ea typeface="+mj-ea"/>
                <a:cs typeface="Myriad Pro"/>
              </a:rPr>
              <a:t>  </a:t>
            </a:r>
            <a:r>
              <a:rPr lang="en-US" sz="4000" b="1" dirty="0" smtClean="0">
                <a:solidFill>
                  <a:srgbClr val="008000"/>
                </a:solidFill>
                <a:latin typeface="Myriad Pro"/>
                <a:ea typeface="+mj-ea"/>
                <a:cs typeface="Myriad Pro"/>
              </a:rPr>
              <a:t>What is a</a:t>
            </a:r>
            <a:r>
              <a:rPr lang="en-US" sz="4000" b="1" dirty="0" smtClean="0">
                <a:solidFill>
                  <a:srgbClr val="008000"/>
                </a:solidFill>
                <a:latin typeface="Arial Narrow"/>
                <a:ea typeface="+mj-ea"/>
                <a:cs typeface="Arial Narrow"/>
              </a:rPr>
              <a:t>n ecosystem?</a:t>
            </a:r>
            <a:endParaRPr lang="en-US" sz="3600" dirty="0">
              <a:solidFill>
                <a:srgbClr val="008000"/>
              </a:solidFill>
              <a:latin typeface="Arial Narrow"/>
              <a:ea typeface="+mj-ea"/>
              <a:cs typeface="Arial Narrow"/>
            </a:endParaRPr>
          </a:p>
        </p:txBody>
      </p:sp>
      <p:sp>
        <p:nvSpPr>
          <p:cNvPr id="10" name="Rectangle 18"/>
          <p:cNvSpPr>
            <a:spLocks noChangeArrowheads="1"/>
          </p:cNvSpPr>
          <p:nvPr/>
        </p:nvSpPr>
        <p:spPr bwMode="auto">
          <a:xfrm>
            <a:off x="0" y="6580187"/>
            <a:ext cx="27801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solidFill>
                  <a:srgbClr val="5A6378"/>
                </a:solidFill>
                <a:latin typeface="Arial Narrow"/>
                <a:cs typeface="Arial Narrow"/>
              </a:rPr>
              <a:t>Image adapted from FAO EAF Nansen Project</a:t>
            </a:r>
          </a:p>
        </p:txBody>
      </p:sp>
    </p:spTree>
    <p:extLst>
      <p:ext uri="{BB962C8B-B14F-4D97-AF65-F5344CB8AC3E}">
        <p14:creationId xmlns="" xmlns:p14="http://schemas.microsoft.com/office/powerpoint/2010/main" val="298814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5852583"/>
            <a:ext cx="9154579" cy="1034884"/>
          </a:xfrm>
          <a:prstGeom prst="rect">
            <a:avLst/>
          </a:prstGeom>
          <a:solidFill>
            <a:srgbClr val="008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16" name="Content Placeholder 2"/>
          <p:cNvSpPr>
            <a:spLocks noGrp="1"/>
          </p:cNvSpPr>
          <p:nvPr>
            <p:ph idx="1"/>
          </p:nvPr>
        </p:nvSpPr>
        <p:spPr bwMode="auto">
          <a:xfrm>
            <a:off x="1551058" y="323850"/>
            <a:ext cx="7519629" cy="661175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lvl="1" indent="-228600" algn="just">
              <a:spcBef>
                <a:spcPts val="0"/>
              </a:spcBef>
              <a:spcAft>
                <a:spcPts val="800"/>
              </a:spcAft>
              <a:buClr>
                <a:srgbClr val="008000"/>
              </a:buClr>
              <a:buNone/>
              <a:defRPr/>
            </a:pPr>
            <a:r>
              <a:rPr lang="en-US" sz="3200" b="1" dirty="0" smtClean="0"/>
              <a:t>Main steps for implementing EAF in Australia  </a:t>
            </a:r>
          </a:p>
          <a:p>
            <a:pPr marL="228600" lvl="1" indent="-228600" algn="just">
              <a:spcBef>
                <a:spcPts val="0"/>
              </a:spcBef>
              <a:spcAft>
                <a:spcPts val="800"/>
              </a:spcAft>
              <a:buClr>
                <a:srgbClr val="008000"/>
              </a:buClr>
              <a:buNone/>
              <a:defRPr/>
            </a:pPr>
            <a:r>
              <a:rPr lang="en-US" sz="3200" dirty="0" smtClean="0">
                <a:latin typeface="Arial Narrow"/>
                <a:cs typeface="Arial Narrow"/>
              </a:rPr>
              <a:t>1.Determine the scope of the </a:t>
            </a:r>
            <a:r>
              <a:rPr lang="en-US" sz="3200" dirty="0" err="1" smtClean="0">
                <a:latin typeface="Arial Narrow"/>
                <a:cs typeface="Arial Narrow"/>
              </a:rPr>
              <a:t>assmt</a:t>
            </a:r>
            <a:r>
              <a:rPr lang="en-US" sz="3200" dirty="0" smtClean="0">
                <a:latin typeface="Arial Narrow"/>
                <a:cs typeface="Arial Narrow"/>
              </a:rPr>
              <a:t> with clear descriptions of what you are assessing &amp; what societal values need addressing</a:t>
            </a:r>
          </a:p>
          <a:p>
            <a:pPr marL="228600" lvl="1" indent="-228600" algn="just">
              <a:spcBef>
                <a:spcPts val="0"/>
              </a:spcBef>
              <a:spcAft>
                <a:spcPts val="800"/>
              </a:spcAft>
              <a:buClr>
                <a:srgbClr val="008000"/>
              </a:buClr>
              <a:buNone/>
              <a:defRPr/>
            </a:pPr>
            <a:r>
              <a:rPr lang="en-US" sz="3200" dirty="0" smtClean="0">
                <a:latin typeface="Arial Narrow"/>
                <a:cs typeface="Arial Narrow"/>
              </a:rPr>
              <a:t>2.Identify </a:t>
            </a:r>
            <a:r>
              <a:rPr lang="en-US" sz="3200" dirty="0" smtClean="0">
                <a:latin typeface="Arial Narrow"/>
                <a:cs typeface="Arial Narrow"/>
              </a:rPr>
              <a:t>all issues across the range of EAF elements</a:t>
            </a:r>
          </a:p>
          <a:p>
            <a:pPr marL="228600" lvl="1" indent="-228600" algn="just">
              <a:spcBef>
                <a:spcPts val="0"/>
              </a:spcBef>
              <a:spcAft>
                <a:spcPts val="800"/>
              </a:spcAft>
              <a:buClr>
                <a:srgbClr val="008000"/>
              </a:buClr>
              <a:buNone/>
              <a:defRPr/>
            </a:pPr>
            <a:r>
              <a:rPr lang="en-US" sz="3200" dirty="0" smtClean="0">
                <a:latin typeface="Arial Narrow"/>
                <a:cs typeface="Arial Narrow"/>
              </a:rPr>
              <a:t>3.Use a form of risk </a:t>
            </a:r>
            <a:r>
              <a:rPr lang="en-US" sz="3200" dirty="0" err="1" smtClean="0">
                <a:latin typeface="Arial Narrow"/>
                <a:cs typeface="Arial Narrow"/>
              </a:rPr>
              <a:t>assmt</a:t>
            </a:r>
            <a:r>
              <a:rPr lang="en-US" sz="3200" dirty="0" smtClean="0">
                <a:latin typeface="Arial Narrow"/>
                <a:cs typeface="Arial Narrow"/>
              </a:rPr>
              <a:t> </a:t>
            </a:r>
            <a:r>
              <a:rPr lang="en-US" sz="3200" dirty="0" smtClean="0">
                <a:latin typeface="Arial Narrow"/>
                <a:cs typeface="Arial Narrow"/>
              </a:rPr>
              <a:t>to </a:t>
            </a:r>
            <a:r>
              <a:rPr lang="en-US" sz="3200" dirty="0" smtClean="0">
                <a:latin typeface="Arial Narrow"/>
                <a:cs typeface="Arial Narrow"/>
              </a:rPr>
              <a:t>determine issues needing direct action</a:t>
            </a:r>
          </a:p>
          <a:p>
            <a:pPr marL="228600" lvl="1" indent="-228600" algn="just">
              <a:spcBef>
                <a:spcPts val="0"/>
              </a:spcBef>
              <a:spcAft>
                <a:spcPts val="800"/>
              </a:spcAft>
              <a:buClr>
                <a:srgbClr val="008000"/>
              </a:buClr>
              <a:buNone/>
              <a:defRPr/>
            </a:pPr>
            <a:r>
              <a:rPr lang="en-US" sz="3200" dirty="0" smtClean="0">
                <a:latin typeface="Arial Narrow"/>
                <a:cs typeface="Arial Narrow"/>
              </a:rPr>
              <a:t>4.Develop a formal mgmt system with clear operational </a:t>
            </a:r>
            <a:r>
              <a:rPr lang="en-US" sz="3200" dirty="0" err="1" smtClean="0">
                <a:latin typeface="Arial Narrow"/>
                <a:cs typeface="Arial Narrow"/>
              </a:rPr>
              <a:t>obj</a:t>
            </a:r>
            <a:r>
              <a:rPr lang="en-US" sz="3200" dirty="0" smtClean="0">
                <a:latin typeface="Arial Narrow"/>
                <a:cs typeface="Arial Narrow"/>
              </a:rPr>
              <a:t> based on Step </a:t>
            </a:r>
            <a:r>
              <a:rPr lang="en-US" sz="3200" dirty="0" smtClean="0">
                <a:latin typeface="Arial Narrow"/>
                <a:cs typeface="Arial Narrow"/>
              </a:rPr>
              <a:t>2</a:t>
            </a:r>
            <a:endParaRPr lang="en-US" sz="3200" dirty="0" smtClean="0">
              <a:latin typeface="Arial Narrow"/>
              <a:cs typeface="Arial Narrow"/>
            </a:endParaRPr>
          </a:p>
        </p:txBody>
      </p:sp>
      <p:sp>
        <p:nvSpPr>
          <p:cNvPr id="6" name="Rectangle 5"/>
          <p:cNvSpPr/>
          <p:nvPr/>
        </p:nvSpPr>
        <p:spPr bwMode="auto">
          <a:xfrm>
            <a:off x="0" y="6459538"/>
            <a:ext cx="9180513" cy="4524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ct val="20000"/>
              </a:spcBef>
              <a:buFont typeface="Arial" panose="020B0604020202020204" pitchFamily="34" charset="0"/>
              <a:buChar char="•"/>
            </a:pPr>
            <a:endParaRPr lang="en-US" sz="3200" dirty="0">
              <a:solidFill>
                <a:schemeClr val="tx1"/>
              </a:solidFill>
              <a:latin typeface="Myriad Pro" pitchFamily="34" charset="0"/>
              <a:ea typeface="Myriad Pro" pitchFamily="34" charset="0"/>
              <a:cs typeface="Myriad Pro" pitchFamily="34" charset="0"/>
            </a:endParaRPr>
          </a:p>
        </p:txBody>
      </p:sp>
      <p:pic>
        <p:nvPicPr>
          <p:cNvPr id="2" name="Picture 1" descr="EAFM_image_green3.png"/>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0" y="0"/>
            <a:ext cx="1459251" cy="6876288"/>
          </a:xfrm>
          <a:prstGeom prst="rect">
            <a:avLst/>
          </a:prstGeom>
        </p:spPr>
      </p:pic>
    </p:spTree>
    <p:extLst>
      <p:ext uri="{BB962C8B-B14F-4D97-AF65-F5344CB8AC3E}">
        <p14:creationId xmlns="" xmlns:p14="http://schemas.microsoft.com/office/powerpoint/2010/main" val="11945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5852583"/>
            <a:ext cx="9154579" cy="1034884"/>
          </a:xfrm>
          <a:prstGeom prst="rect">
            <a:avLst/>
          </a:prstGeom>
          <a:solidFill>
            <a:srgbClr val="008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16" name="Content Placeholder 2"/>
          <p:cNvSpPr>
            <a:spLocks noGrp="1"/>
          </p:cNvSpPr>
          <p:nvPr>
            <p:ph idx="1"/>
          </p:nvPr>
        </p:nvSpPr>
        <p:spPr bwMode="auto">
          <a:xfrm>
            <a:off x="1551058" y="323851"/>
            <a:ext cx="7519629" cy="609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lvl="1" indent="-228600" algn="ctr">
              <a:spcBef>
                <a:spcPts val="0"/>
              </a:spcBef>
              <a:spcAft>
                <a:spcPts val="800"/>
              </a:spcAft>
              <a:buClr>
                <a:srgbClr val="008000"/>
              </a:buClr>
              <a:buNone/>
              <a:defRPr/>
            </a:pPr>
            <a:r>
              <a:rPr lang="en-US" sz="3200" b="1" dirty="0" smtClean="0"/>
              <a:t>Australian </a:t>
            </a:r>
            <a:r>
              <a:rPr lang="en-US" sz="3200" b="1" dirty="0" err="1" smtClean="0"/>
              <a:t>appl</a:t>
            </a:r>
            <a:r>
              <a:rPr lang="en-US" sz="3200" b="1" dirty="0" smtClean="0"/>
              <a:t> to a tuna fishery  </a:t>
            </a:r>
          </a:p>
        </p:txBody>
      </p:sp>
      <p:sp>
        <p:nvSpPr>
          <p:cNvPr id="6" name="Rectangle 5"/>
          <p:cNvSpPr/>
          <p:nvPr/>
        </p:nvSpPr>
        <p:spPr bwMode="auto">
          <a:xfrm>
            <a:off x="0" y="6459538"/>
            <a:ext cx="9180513" cy="4524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ct val="20000"/>
              </a:spcBef>
              <a:buFont typeface="Arial" panose="020B0604020202020204" pitchFamily="34" charset="0"/>
              <a:buChar char="•"/>
            </a:pPr>
            <a:endParaRPr lang="en-US" sz="3200" dirty="0">
              <a:solidFill>
                <a:schemeClr val="tx1"/>
              </a:solidFill>
              <a:latin typeface="Myriad Pro" pitchFamily="34" charset="0"/>
              <a:ea typeface="Myriad Pro" pitchFamily="34" charset="0"/>
              <a:cs typeface="Myriad Pro" pitchFamily="34" charset="0"/>
            </a:endParaRPr>
          </a:p>
        </p:txBody>
      </p:sp>
      <p:pic>
        <p:nvPicPr>
          <p:cNvPr id="2" name="Picture 1" descr="EAFM_image_green3.png"/>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0" y="0"/>
            <a:ext cx="1459251" cy="6876288"/>
          </a:xfrm>
          <a:prstGeom prst="rect">
            <a:avLst/>
          </a:prstGeom>
        </p:spPr>
      </p:pic>
      <p:pic>
        <p:nvPicPr>
          <p:cNvPr id="50178" name="Picture 2"/>
          <p:cNvPicPr>
            <a:picLocks noChangeAspect="1" noChangeArrowheads="1"/>
          </p:cNvPicPr>
          <p:nvPr/>
        </p:nvPicPr>
        <p:blipFill>
          <a:blip r:embed="rId4"/>
          <a:srcRect/>
          <a:stretch>
            <a:fillRect/>
          </a:stretch>
        </p:blipFill>
        <p:spPr bwMode="auto">
          <a:xfrm>
            <a:off x="2319338" y="985838"/>
            <a:ext cx="5762625" cy="5572125"/>
          </a:xfrm>
          <a:prstGeom prst="rect">
            <a:avLst/>
          </a:prstGeom>
          <a:noFill/>
          <a:ln w="9525">
            <a:noFill/>
            <a:miter lim="800000"/>
            <a:headEnd/>
            <a:tailEnd/>
          </a:ln>
          <a:effectLst/>
        </p:spPr>
      </p:pic>
    </p:spTree>
    <p:extLst>
      <p:ext uri="{BB962C8B-B14F-4D97-AF65-F5344CB8AC3E}">
        <p14:creationId xmlns="" xmlns:p14="http://schemas.microsoft.com/office/powerpoint/2010/main" val="119450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32" y="598115"/>
            <a:ext cx="7883547" cy="140344"/>
          </a:xfrm>
        </p:spPr>
        <p:txBody>
          <a:bodyPr>
            <a:normAutofit fontScale="90000"/>
          </a:bodyPr>
          <a:lstStyle/>
          <a:p>
            <a:r>
              <a:rPr lang="en-US" altLang="en-US" b="1" dirty="0" smtClean="0">
                <a:solidFill>
                  <a:srgbClr val="008000"/>
                </a:solidFill>
                <a:latin typeface="Arial Narrow"/>
                <a:cs typeface="Arial Narrow"/>
              </a:rPr>
              <a:t>What is the Ecosystem </a:t>
            </a:r>
            <a:r>
              <a:rPr lang="en-US" altLang="en-US" dirty="0" smtClean="0">
                <a:solidFill>
                  <a:srgbClr val="008000"/>
                </a:solidFill>
                <a:latin typeface="Arial Narrow"/>
                <a:cs typeface="Arial Narrow"/>
              </a:rPr>
              <a:t>A</a:t>
            </a:r>
            <a:r>
              <a:rPr lang="en-US" altLang="en-US" b="1" dirty="0" smtClean="0">
                <a:solidFill>
                  <a:srgbClr val="008000"/>
                </a:solidFill>
                <a:latin typeface="Arial Narrow"/>
                <a:cs typeface="Arial Narrow"/>
              </a:rPr>
              <a:t>pproach? </a:t>
            </a:r>
            <a:br>
              <a:rPr lang="en-US" altLang="en-US" b="1" dirty="0" smtClean="0">
                <a:solidFill>
                  <a:srgbClr val="008000"/>
                </a:solidFill>
                <a:latin typeface="Arial Narrow"/>
                <a:cs typeface="Arial Narrow"/>
              </a:rPr>
            </a:br>
            <a:r>
              <a:rPr lang="en-US" altLang="en-US" dirty="0">
                <a:solidFill>
                  <a:srgbClr val="008000"/>
                </a:solidFill>
                <a:latin typeface="Arial Narrow"/>
                <a:cs typeface="Arial Narrow"/>
              </a:rPr>
              <a:t/>
            </a:r>
            <a:br>
              <a:rPr lang="en-US" altLang="en-US" dirty="0">
                <a:solidFill>
                  <a:srgbClr val="008000"/>
                </a:solidFill>
                <a:latin typeface="Arial Narrow"/>
                <a:cs typeface="Arial Narrow"/>
              </a:rPr>
            </a:br>
            <a:endParaRPr lang="en-AU" dirty="0"/>
          </a:p>
        </p:txBody>
      </p:sp>
      <p:pic>
        <p:nvPicPr>
          <p:cNvPr id="6" name="Picture 5" descr="EAFM_image_green3.png"/>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1" y="0"/>
            <a:ext cx="1094438" cy="6858000"/>
          </a:xfrm>
          <a:prstGeom prst="rect">
            <a:avLst/>
          </a:prstGeom>
        </p:spPr>
      </p:pic>
      <p:sp>
        <p:nvSpPr>
          <p:cNvPr id="7" name="TextBox 6"/>
          <p:cNvSpPr txBox="1"/>
          <p:nvPr/>
        </p:nvSpPr>
        <p:spPr>
          <a:xfrm>
            <a:off x="1870094" y="5312979"/>
            <a:ext cx="6338326" cy="1015663"/>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AU" sz="2400" b="1" dirty="0"/>
              <a:t>EA is </a:t>
            </a:r>
            <a:r>
              <a:rPr lang="en-AU" sz="2400" b="1" dirty="0" smtClean="0"/>
              <a:t>an </a:t>
            </a:r>
            <a:r>
              <a:rPr lang="en-AU" sz="2400" b="1" u="sng" dirty="0"/>
              <a:t>h</a:t>
            </a:r>
            <a:r>
              <a:rPr lang="en-AU" sz="2400" b="1" u="sng" dirty="0" smtClean="0"/>
              <a:t>olistic </a:t>
            </a:r>
            <a:r>
              <a:rPr lang="en-AU" sz="2400" b="1" u="sng" dirty="0"/>
              <a:t>approach</a:t>
            </a:r>
            <a:r>
              <a:rPr lang="en-AU" sz="2400" b="1" dirty="0"/>
              <a:t> </a:t>
            </a:r>
            <a:endParaRPr lang="en-AU" sz="2400" b="1" dirty="0" smtClean="0"/>
          </a:p>
          <a:p>
            <a:pPr algn="ctr"/>
            <a:endParaRPr lang="en-AU" sz="1200" b="1" dirty="0" smtClean="0"/>
          </a:p>
          <a:p>
            <a:pPr algn="ctr"/>
            <a:r>
              <a:rPr lang="en-AU" sz="2400" b="1" dirty="0" smtClean="0"/>
              <a:t>to </a:t>
            </a:r>
            <a:r>
              <a:rPr lang="en-AU" sz="2400" b="1" u="sng" dirty="0"/>
              <a:t>achieve sustainable development</a:t>
            </a:r>
          </a:p>
        </p:txBody>
      </p:sp>
      <p:sp>
        <p:nvSpPr>
          <p:cNvPr id="8" name="Content Placeholder 2"/>
          <p:cNvSpPr txBox="1">
            <a:spLocks/>
          </p:cNvSpPr>
          <p:nvPr/>
        </p:nvSpPr>
        <p:spPr>
          <a:xfrm>
            <a:off x="1094439" y="1785741"/>
            <a:ext cx="7090520" cy="2585091"/>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yriad Pro" pitchFamily="34"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yriad Pro" pitchFamily="34"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yriad Pro" pitchFamily="34"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0"/>
              </a:spcAft>
              <a:buClr>
                <a:schemeClr val="tx1"/>
              </a:buClr>
              <a:buSzPct val="100000"/>
              <a:buFont typeface="Arial" panose="020B0604020202020204" pitchFamily="34" charset="0"/>
              <a:buNone/>
            </a:pPr>
            <a:r>
              <a:rPr lang="en-AU" b="1" dirty="0" smtClean="0">
                <a:latin typeface="Arial Narrow"/>
                <a:cs typeface="Arial Narrow"/>
              </a:rPr>
              <a:t>The ecosystem approach is “a </a:t>
            </a:r>
            <a:r>
              <a:rPr lang="en-AU" b="1" u="sng" dirty="0" smtClean="0">
                <a:latin typeface="Arial Narrow"/>
                <a:cs typeface="Arial Narrow"/>
              </a:rPr>
              <a:t>strategy</a:t>
            </a:r>
            <a:r>
              <a:rPr lang="en-AU" b="1" dirty="0" smtClean="0">
                <a:latin typeface="Arial Narrow"/>
                <a:cs typeface="Arial Narrow"/>
              </a:rPr>
              <a:t> for </a:t>
            </a:r>
            <a:r>
              <a:rPr lang="en-AU" b="1" dirty="0">
                <a:latin typeface="Arial Narrow"/>
                <a:cs typeface="Arial Narrow"/>
              </a:rPr>
              <a:t>the </a:t>
            </a:r>
            <a:r>
              <a:rPr lang="en-AU" b="1" u="sng" dirty="0">
                <a:latin typeface="Arial Narrow"/>
                <a:cs typeface="Arial Narrow"/>
              </a:rPr>
              <a:t>integrated management of land, water and living resources</a:t>
            </a:r>
            <a:r>
              <a:rPr lang="en-AU" b="1" dirty="0">
                <a:latin typeface="Arial Narrow"/>
                <a:cs typeface="Arial Narrow"/>
              </a:rPr>
              <a:t> </a:t>
            </a:r>
            <a:r>
              <a:rPr lang="en-AU" b="1" dirty="0" smtClean="0">
                <a:latin typeface="Arial Narrow"/>
                <a:cs typeface="Arial Narrow"/>
              </a:rPr>
              <a:t>that </a:t>
            </a:r>
            <a:r>
              <a:rPr lang="en-AU" b="1" dirty="0">
                <a:latin typeface="Arial Narrow"/>
                <a:cs typeface="Arial Narrow"/>
              </a:rPr>
              <a:t>promotes</a:t>
            </a:r>
            <a:r>
              <a:rPr lang="en-AU" b="1" dirty="0" smtClean="0">
                <a:solidFill>
                  <a:srgbClr val="008000"/>
                </a:solidFill>
                <a:latin typeface="Arial Narrow"/>
                <a:ea typeface="+mj-ea"/>
                <a:cs typeface="Arial Narrow"/>
              </a:rPr>
              <a:t> </a:t>
            </a:r>
            <a:r>
              <a:rPr lang="en-AU" b="1" u="sng" dirty="0" smtClean="0">
                <a:solidFill>
                  <a:srgbClr val="008000"/>
                </a:solidFill>
                <a:latin typeface="Arial Narrow"/>
                <a:ea typeface="+mj-ea"/>
                <a:cs typeface="Arial Narrow"/>
              </a:rPr>
              <a:t>conservation</a:t>
            </a:r>
            <a:r>
              <a:rPr lang="en-AU" b="1" dirty="0" smtClean="0">
                <a:solidFill>
                  <a:srgbClr val="008000"/>
                </a:solidFill>
                <a:latin typeface="Arial Narrow"/>
                <a:ea typeface="+mj-ea"/>
                <a:cs typeface="Arial Narrow"/>
              </a:rPr>
              <a:t> </a:t>
            </a:r>
            <a:r>
              <a:rPr lang="en-AU" b="1" dirty="0" smtClean="0">
                <a:latin typeface="Arial Narrow"/>
                <a:cs typeface="Arial Narrow"/>
              </a:rPr>
              <a:t>and </a:t>
            </a:r>
            <a:r>
              <a:rPr lang="en-AU" b="1" u="sng" dirty="0">
                <a:solidFill>
                  <a:srgbClr val="008000"/>
                </a:solidFill>
                <a:latin typeface="Arial Narrow"/>
                <a:ea typeface="+mj-ea"/>
                <a:cs typeface="Arial Narrow"/>
              </a:rPr>
              <a:t>sustainable use</a:t>
            </a:r>
            <a:r>
              <a:rPr lang="en-AU" b="1" dirty="0">
                <a:solidFill>
                  <a:srgbClr val="008000"/>
                </a:solidFill>
                <a:latin typeface="Arial Narrow"/>
                <a:ea typeface="+mj-ea"/>
                <a:cs typeface="Arial Narrow"/>
              </a:rPr>
              <a:t> </a:t>
            </a:r>
            <a:r>
              <a:rPr lang="en-AU" b="1" dirty="0" smtClean="0">
                <a:latin typeface="Arial Narrow"/>
                <a:cs typeface="Arial Narrow"/>
              </a:rPr>
              <a:t>in an </a:t>
            </a:r>
            <a:r>
              <a:rPr lang="en-AU" b="1" u="sng" dirty="0">
                <a:solidFill>
                  <a:srgbClr val="008000"/>
                </a:solidFill>
                <a:latin typeface="Arial Narrow"/>
                <a:ea typeface="+mj-ea"/>
                <a:cs typeface="Arial Narrow"/>
              </a:rPr>
              <a:t>equitable way</a:t>
            </a:r>
            <a:r>
              <a:rPr lang="en-AU" b="1" dirty="0" smtClean="0">
                <a:latin typeface="Arial Narrow"/>
                <a:cs typeface="Arial Narrow"/>
              </a:rPr>
              <a:t>.”</a:t>
            </a:r>
          </a:p>
          <a:p>
            <a:pPr marL="0" indent="0" algn="ctr">
              <a:lnSpc>
                <a:spcPct val="150000"/>
              </a:lnSpc>
              <a:spcAft>
                <a:spcPts val="1200"/>
              </a:spcAft>
              <a:buClr>
                <a:srgbClr val="FF6600"/>
              </a:buClr>
              <a:buSzPct val="100000"/>
              <a:buFont typeface="Arial" panose="020B0604020202020204" pitchFamily="34" charset="0"/>
              <a:buNone/>
            </a:pPr>
            <a:r>
              <a:rPr lang="en-AU" altLang="en-US" sz="2800" b="1" i="1" dirty="0" smtClean="0">
                <a:latin typeface="Arial Narrow"/>
                <a:cs typeface="Arial Narrow"/>
              </a:rPr>
              <a:t>      </a:t>
            </a:r>
            <a:r>
              <a:rPr lang="en-AU" altLang="en-US" sz="2300" i="1" dirty="0" smtClean="0">
                <a:latin typeface="Arial Narrow"/>
                <a:cs typeface="Arial Narrow"/>
              </a:rPr>
              <a:t>--Convention on Biodiversity (CBD 2000)</a:t>
            </a:r>
          </a:p>
          <a:p>
            <a:pPr marL="0" indent="0">
              <a:spcAft>
                <a:spcPts val="1200"/>
              </a:spcAft>
              <a:buSzPct val="100000"/>
              <a:buFont typeface="Arial" panose="020B0604020202020204" pitchFamily="34" charset="0"/>
              <a:buNone/>
            </a:pPr>
            <a:endParaRPr lang="en-US" sz="2000" b="1" dirty="0" smtClean="0">
              <a:latin typeface="Myriad Pro"/>
              <a:cs typeface="Myriad Pro"/>
            </a:endParaRPr>
          </a:p>
          <a:p>
            <a:pPr marL="0" indent="0">
              <a:spcAft>
                <a:spcPts val="1200"/>
              </a:spcAft>
              <a:buSzPct val="100000"/>
              <a:buFont typeface="Arial" panose="020B0604020202020204" pitchFamily="34" charset="0"/>
              <a:buNone/>
            </a:pPr>
            <a:endParaRPr lang="en-US" sz="2000" b="1" dirty="0" smtClean="0">
              <a:latin typeface="Myriad Pro"/>
              <a:cs typeface="Myriad Pro"/>
            </a:endParaRPr>
          </a:p>
        </p:txBody>
      </p:sp>
    </p:spTree>
    <p:extLst>
      <p:ext uri="{BB962C8B-B14F-4D97-AF65-F5344CB8AC3E}">
        <p14:creationId xmlns="" xmlns:p14="http://schemas.microsoft.com/office/powerpoint/2010/main" val="3318508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1" y="6021917"/>
            <a:ext cx="9154579" cy="844384"/>
          </a:xfrm>
          <a:prstGeom prst="rect">
            <a:avLst/>
          </a:prstGeom>
          <a:solidFill>
            <a:srgbClr val="00800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56" name="Title 1"/>
          <p:cNvSpPr txBox="1">
            <a:spLocks/>
          </p:cNvSpPr>
          <p:nvPr/>
        </p:nvSpPr>
        <p:spPr bwMode="auto">
          <a:xfrm>
            <a:off x="2368957" y="1422749"/>
            <a:ext cx="6489288" cy="4260507"/>
          </a:xfrm>
          <a:prstGeom prst="rect">
            <a:avLst/>
          </a:prstGeom>
          <a:noFill/>
          <a:ln>
            <a:noFill/>
          </a:ln>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spcAft>
                <a:spcPts val="3000"/>
              </a:spcAft>
              <a:buClr>
                <a:srgbClr val="008000"/>
              </a:buClr>
              <a:buFont typeface="Arial" panose="020B0604020202020204" pitchFamily="34" charset="0"/>
              <a:buChar char="•"/>
              <a:defRPr/>
            </a:pPr>
            <a:r>
              <a:rPr lang="en-AU" sz="2800" b="1" dirty="0" smtClean="0">
                <a:latin typeface="Arial Narrow"/>
                <a:cs typeface="Arial Narrow"/>
              </a:rPr>
              <a:t>Well-governed fisheries sector</a:t>
            </a:r>
          </a:p>
          <a:p>
            <a:pPr marL="228600" indent="-228600">
              <a:spcAft>
                <a:spcPts val="3000"/>
              </a:spcAft>
              <a:buClr>
                <a:srgbClr val="008000"/>
              </a:buClr>
              <a:buFont typeface="Arial" panose="020B0604020202020204" pitchFamily="34" charset="0"/>
              <a:buChar char="•"/>
              <a:defRPr/>
            </a:pPr>
            <a:r>
              <a:rPr lang="en-AU" sz="2800" b="1" dirty="0" smtClean="0">
                <a:latin typeface="Arial Narrow"/>
                <a:cs typeface="Arial Narrow"/>
              </a:rPr>
              <a:t>Abundant fisheries resources</a:t>
            </a:r>
          </a:p>
          <a:p>
            <a:pPr marL="228600" indent="-228600">
              <a:spcAft>
                <a:spcPts val="3000"/>
              </a:spcAft>
              <a:buClr>
                <a:srgbClr val="008000"/>
              </a:buClr>
              <a:buFont typeface="Arial" panose="020B0604020202020204" pitchFamily="34" charset="0"/>
              <a:buChar char="•"/>
              <a:defRPr/>
            </a:pPr>
            <a:r>
              <a:rPr lang="en-AU" sz="2800" b="1" dirty="0" smtClean="0">
                <a:latin typeface="Arial Narrow"/>
                <a:cs typeface="Arial Narrow"/>
              </a:rPr>
              <a:t>Healthy environment and habitats</a:t>
            </a:r>
          </a:p>
          <a:p>
            <a:pPr marL="228600" indent="-228600">
              <a:spcAft>
                <a:spcPts val="3000"/>
              </a:spcAft>
              <a:buClr>
                <a:srgbClr val="008000"/>
              </a:buClr>
              <a:buFont typeface="Arial" panose="020B0604020202020204" pitchFamily="34" charset="0"/>
              <a:buChar char="•"/>
              <a:defRPr/>
            </a:pPr>
            <a:r>
              <a:rPr lang="en-AU" sz="2800" b="1" dirty="0" smtClean="0">
                <a:latin typeface="Arial Narrow"/>
                <a:cs typeface="Arial Narrow"/>
              </a:rPr>
              <a:t>Increased jobs, profits, and improved economy</a:t>
            </a:r>
          </a:p>
          <a:p>
            <a:pPr marL="228600" indent="-228600">
              <a:spcAft>
                <a:spcPts val="3000"/>
              </a:spcAft>
              <a:buClr>
                <a:srgbClr val="008000"/>
              </a:buClr>
              <a:buFont typeface="Arial" panose="020B0604020202020204" pitchFamily="34" charset="0"/>
              <a:buChar char="•"/>
              <a:defRPr/>
            </a:pPr>
            <a:r>
              <a:rPr lang="en-AU" sz="2800" b="1" dirty="0" smtClean="0">
                <a:latin typeface="Arial Narrow"/>
                <a:cs typeface="Arial Narrow"/>
              </a:rPr>
              <a:t>Improved human health and prosperity</a:t>
            </a:r>
          </a:p>
        </p:txBody>
      </p:sp>
      <p:sp>
        <p:nvSpPr>
          <p:cNvPr id="2" name="Rectangle 1"/>
          <p:cNvSpPr/>
          <p:nvPr/>
        </p:nvSpPr>
        <p:spPr>
          <a:xfrm>
            <a:off x="2000921" y="6196423"/>
            <a:ext cx="7131984" cy="492443"/>
          </a:xfrm>
          <a:prstGeom prst="rect">
            <a:avLst/>
          </a:prstGeom>
        </p:spPr>
        <p:txBody>
          <a:bodyPr wrap="square">
            <a:spAutoFit/>
          </a:bodyPr>
          <a:lstStyle/>
          <a:p>
            <a:pPr marL="0" indent="0" algn="ctr">
              <a:buClr>
                <a:srgbClr val="FFC000"/>
              </a:buClr>
              <a:defRPr/>
            </a:pPr>
            <a:r>
              <a:rPr lang="en-AU" sz="2600" i="1" spc="10" dirty="0" smtClean="0">
                <a:solidFill>
                  <a:srgbClr val="008000"/>
                </a:solidFill>
                <a:latin typeface="Arial Narrow"/>
                <a:cs typeface="Arial Narrow"/>
              </a:rPr>
              <a:t>A </a:t>
            </a:r>
            <a:r>
              <a:rPr lang="en-AU" sz="2600" i="1" spc="10" dirty="0">
                <a:solidFill>
                  <a:srgbClr val="008000"/>
                </a:solidFill>
                <a:latin typeface="Arial Narrow"/>
                <a:cs typeface="Arial Narrow"/>
              </a:rPr>
              <a:t>legacy for </a:t>
            </a:r>
            <a:r>
              <a:rPr lang="en-AU" sz="2600" i="1" spc="10" dirty="0" smtClean="0">
                <a:solidFill>
                  <a:srgbClr val="008000"/>
                </a:solidFill>
                <a:latin typeface="Arial Narrow"/>
                <a:cs typeface="Arial Narrow"/>
              </a:rPr>
              <a:t>us, our children</a:t>
            </a:r>
            <a:r>
              <a:rPr lang="en-AU" sz="2600" i="1" spc="10" dirty="0" smtClean="0">
                <a:solidFill>
                  <a:srgbClr val="008000"/>
                </a:solidFill>
                <a:latin typeface="Arial Narrow"/>
                <a:cs typeface="Arial Narrow"/>
              </a:rPr>
              <a:t>, and future </a:t>
            </a:r>
            <a:r>
              <a:rPr lang="en-AU" sz="2600" i="1" spc="10" dirty="0">
                <a:solidFill>
                  <a:srgbClr val="008000"/>
                </a:solidFill>
                <a:latin typeface="Arial Narrow"/>
                <a:cs typeface="Arial Narrow"/>
              </a:rPr>
              <a:t>generations</a:t>
            </a:r>
          </a:p>
        </p:txBody>
      </p:sp>
      <p:pic>
        <p:nvPicPr>
          <p:cNvPr id="9" name="Picture 8" descr="3.Fish_Menjangen.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4300" y="2784208"/>
            <a:ext cx="2005221" cy="1991392"/>
          </a:xfrm>
          <a:prstGeom prst="rect">
            <a:avLst/>
          </a:prstGeom>
        </p:spPr>
      </p:pic>
      <p:sp>
        <p:nvSpPr>
          <p:cNvPr id="5" name="Rectangle 4"/>
          <p:cNvSpPr/>
          <p:nvPr/>
        </p:nvSpPr>
        <p:spPr>
          <a:xfrm>
            <a:off x="2368957" y="386837"/>
            <a:ext cx="6785621" cy="707886"/>
          </a:xfrm>
          <a:prstGeom prst="rect">
            <a:avLst/>
          </a:prstGeom>
        </p:spPr>
        <p:txBody>
          <a:bodyPr wrap="square">
            <a:spAutoFit/>
          </a:bodyPr>
          <a:lstStyle/>
          <a:p>
            <a:pPr marL="0" indent="0" eaLnBrk="1" hangingPunct="1">
              <a:buNone/>
            </a:pPr>
            <a:r>
              <a:rPr lang="en-US" altLang="en-US" sz="4000" b="1" dirty="0" smtClean="0">
                <a:solidFill>
                  <a:srgbClr val="008000"/>
                </a:solidFill>
                <a:latin typeface="Arial Narrow"/>
                <a:cs typeface="Arial Narrow"/>
              </a:rPr>
              <a:t>EAFM Vision:</a:t>
            </a:r>
            <a:endParaRPr lang="en-US" altLang="en-US" sz="4000" b="1" dirty="0">
              <a:solidFill>
                <a:srgbClr val="008000"/>
              </a:solidFill>
              <a:latin typeface="Arial Narrow"/>
              <a:cs typeface="Arial Narrow"/>
            </a:endParaRPr>
          </a:p>
        </p:txBody>
      </p:sp>
      <p:pic>
        <p:nvPicPr>
          <p:cNvPr id="41986" name="Picture 2" descr="https://i.ytimg.com/vi/OWoP-0QT-Y4/maxresdefault.jpg"/>
          <p:cNvPicPr>
            <a:picLocks noChangeAspect="1" noChangeArrowheads="1"/>
          </p:cNvPicPr>
          <p:nvPr/>
        </p:nvPicPr>
        <p:blipFill>
          <a:blip r:embed="rId4"/>
          <a:srcRect r="45255" b="297"/>
          <a:stretch>
            <a:fillRect/>
          </a:stretch>
        </p:blipFill>
        <p:spPr bwMode="auto">
          <a:xfrm>
            <a:off x="-63063" y="666285"/>
            <a:ext cx="2067381" cy="2117923"/>
          </a:xfrm>
          <a:prstGeom prst="rect">
            <a:avLst/>
          </a:prstGeom>
          <a:noFill/>
        </p:spPr>
      </p:pic>
      <p:pic>
        <p:nvPicPr>
          <p:cNvPr id="41988" name="Picture 4" descr="https://live.staticflickr.com/7772/30312566051_e307af0672_b.jpg"/>
          <p:cNvPicPr>
            <a:picLocks noChangeAspect="1" noChangeArrowheads="1"/>
          </p:cNvPicPr>
          <p:nvPr/>
        </p:nvPicPr>
        <p:blipFill>
          <a:blip r:embed="rId5"/>
          <a:srcRect l="13406" r="12673"/>
          <a:stretch>
            <a:fillRect/>
          </a:stretch>
        </p:blipFill>
        <p:spPr bwMode="auto">
          <a:xfrm>
            <a:off x="0" y="4775600"/>
            <a:ext cx="2000921" cy="1805450"/>
          </a:xfrm>
          <a:prstGeom prst="rect">
            <a:avLst/>
          </a:prstGeom>
          <a:noFill/>
        </p:spPr>
      </p:pic>
    </p:spTree>
    <p:extLst>
      <p:ext uri="{BB962C8B-B14F-4D97-AF65-F5344CB8AC3E}">
        <p14:creationId xmlns="" xmlns:p14="http://schemas.microsoft.com/office/powerpoint/2010/main" val="30158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p:cNvSpPr txBox="1">
            <a:spLocks/>
          </p:cNvSpPr>
          <p:nvPr/>
        </p:nvSpPr>
        <p:spPr bwMode="auto">
          <a:xfrm>
            <a:off x="1459251" y="191413"/>
            <a:ext cx="8063136" cy="909165"/>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ts val="4000"/>
              </a:lnSpc>
              <a:buNone/>
            </a:pPr>
            <a:r>
              <a:rPr lang="en-US" altLang="en-US" sz="3800" b="1" dirty="0" smtClean="0">
                <a:solidFill>
                  <a:srgbClr val="008000"/>
                </a:solidFill>
                <a:latin typeface="Arial Narrow"/>
                <a:cs typeface="Arial Narrow"/>
              </a:rPr>
              <a:t>EA promotes sustainable development</a:t>
            </a:r>
            <a:endParaRPr lang="en-US" altLang="en-US" sz="3800" b="1" dirty="0">
              <a:solidFill>
                <a:srgbClr val="008000"/>
              </a:solidFill>
              <a:latin typeface="Arial Narrow"/>
              <a:cs typeface="Arial Narrow"/>
            </a:endParaRPr>
          </a:p>
        </p:txBody>
      </p:sp>
      <p:grpSp>
        <p:nvGrpSpPr>
          <p:cNvPr id="4" name="Group 3"/>
          <p:cNvGrpSpPr/>
          <p:nvPr/>
        </p:nvGrpSpPr>
        <p:grpSpPr>
          <a:xfrm>
            <a:off x="2005215" y="957887"/>
            <a:ext cx="5913490" cy="4276891"/>
            <a:chOff x="3137957" y="808570"/>
            <a:chExt cx="5943600" cy="5943600"/>
          </a:xfrm>
        </p:grpSpPr>
        <p:pic>
          <p:nvPicPr>
            <p:cNvPr id="15" name="Picture 14" descr="SCALE_gray_1.pn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3137957" y="808570"/>
              <a:ext cx="5943600" cy="5943600"/>
            </a:xfrm>
            <a:prstGeom prst="rect">
              <a:avLst/>
            </a:prstGeom>
          </p:spPr>
        </p:pic>
        <p:sp>
          <p:nvSpPr>
            <p:cNvPr id="27" name="TextBox 12"/>
            <p:cNvSpPr txBox="1">
              <a:spLocks noChangeArrowheads="1"/>
            </p:cNvSpPr>
            <p:nvPr/>
          </p:nvSpPr>
          <p:spPr bwMode="auto">
            <a:xfrm>
              <a:off x="6775375" y="4616322"/>
              <a:ext cx="1979085" cy="271869"/>
            </a:xfrm>
            <a:prstGeom prst="rect">
              <a:avLst/>
            </a:prstGeom>
            <a:no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auto" hangingPunct="1">
                <a:lnSpc>
                  <a:spcPct val="80000"/>
                </a:lnSpc>
                <a:spcBef>
                  <a:spcPts val="0"/>
                </a:spcBef>
                <a:spcAft>
                  <a:spcPts val="600"/>
                </a:spcAft>
                <a:defRPr/>
              </a:pPr>
              <a:r>
                <a:rPr lang="en-US" sz="1400" b="1" kern="0" dirty="0" smtClean="0">
                  <a:solidFill>
                    <a:schemeClr val="tx1">
                      <a:lumMod val="85000"/>
                      <a:lumOff val="15000"/>
                    </a:schemeClr>
                  </a:solidFill>
                  <a:latin typeface="Arial Narrow"/>
                  <a:cs typeface="Arial Narrow"/>
                </a:rPr>
                <a:t>HUMAN WELL-BEING</a:t>
              </a:r>
            </a:p>
          </p:txBody>
        </p:sp>
        <p:sp>
          <p:nvSpPr>
            <p:cNvPr id="45" name="TextBox 12"/>
            <p:cNvSpPr txBox="1">
              <a:spLocks noChangeArrowheads="1"/>
            </p:cNvSpPr>
            <p:nvPr/>
          </p:nvSpPr>
          <p:spPr bwMode="auto">
            <a:xfrm>
              <a:off x="4169833" y="6247930"/>
              <a:ext cx="3879849" cy="400110"/>
            </a:xfrm>
            <a:prstGeom prst="rect">
              <a:avLst/>
            </a:prstGeom>
            <a:noFill/>
            <a:ln>
              <a:noFill/>
            </a:ln>
            <a:extLst/>
          </p:spPr>
          <p:txBody>
            <a:bodyPr wrap="square" anchor="ctr" anchorCtr="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auto" hangingPunct="1">
                <a:spcBef>
                  <a:spcPts val="0"/>
                </a:spcBef>
                <a:spcAft>
                  <a:spcPts val="0"/>
                </a:spcAft>
                <a:defRPr/>
              </a:pPr>
              <a:r>
                <a:rPr lang="en-US" sz="2000" b="1" kern="0" spc="100" dirty="0" smtClean="0">
                  <a:solidFill>
                    <a:schemeClr val="bg1">
                      <a:lumMod val="95000"/>
                    </a:schemeClr>
                  </a:solidFill>
                  <a:latin typeface="Arial Narrow"/>
                  <a:cs typeface="Arial Narrow"/>
                </a:rPr>
                <a:t>FOR FUTURE GENERATIONS</a:t>
              </a:r>
            </a:p>
          </p:txBody>
        </p:sp>
        <p:sp>
          <p:nvSpPr>
            <p:cNvPr id="11" name="TextBox 12"/>
            <p:cNvSpPr txBox="1">
              <a:spLocks noChangeArrowheads="1"/>
            </p:cNvSpPr>
            <p:nvPr/>
          </p:nvSpPr>
          <p:spPr bwMode="auto">
            <a:xfrm>
              <a:off x="4454597" y="1782956"/>
              <a:ext cx="3310321" cy="400110"/>
            </a:xfrm>
            <a:prstGeom prst="rect">
              <a:avLst/>
            </a:prstGeom>
            <a:noFill/>
            <a:ln>
              <a:noFill/>
            </a:ln>
            <a:extLst/>
          </p:spPr>
          <p:txBody>
            <a:bodyPr wrap="square" anchor="ctr" anchorCtr="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auto" hangingPunct="1">
                <a:spcBef>
                  <a:spcPts val="0"/>
                </a:spcBef>
                <a:spcAft>
                  <a:spcPts val="0"/>
                </a:spcAft>
                <a:defRPr/>
              </a:pPr>
              <a:r>
                <a:rPr lang="en-US" sz="2000" b="1" kern="0" spc="150" dirty="0" smtClean="0">
                  <a:solidFill>
                    <a:srgbClr val="FFDA3E"/>
                  </a:solidFill>
                  <a:latin typeface="Arial Narrow"/>
                  <a:cs typeface="Arial Narrow"/>
                </a:rPr>
                <a:t>GOOD GOVERNANCE</a:t>
              </a:r>
            </a:p>
          </p:txBody>
        </p:sp>
        <p:sp>
          <p:nvSpPr>
            <p:cNvPr id="17" name="TextBox 12"/>
            <p:cNvSpPr txBox="1">
              <a:spLocks noChangeArrowheads="1"/>
            </p:cNvSpPr>
            <p:nvPr/>
          </p:nvSpPr>
          <p:spPr bwMode="auto">
            <a:xfrm>
              <a:off x="3299957" y="4612857"/>
              <a:ext cx="2351611" cy="271869"/>
            </a:xfrm>
            <a:prstGeom prst="rect">
              <a:avLst/>
            </a:prstGeom>
            <a:no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auto" hangingPunct="1">
                <a:lnSpc>
                  <a:spcPct val="80000"/>
                </a:lnSpc>
                <a:spcBef>
                  <a:spcPts val="0"/>
                </a:spcBef>
                <a:spcAft>
                  <a:spcPts val="600"/>
                </a:spcAft>
                <a:defRPr/>
              </a:pPr>
              <a:r>
                <a:rPr lang="en-US" sz="1400" b="1" kern="0" dirty="0" smtClean="0">
                  <a:solidFill>
                    <a:schemeClr val="tx1">
                      <a:lumMod val="85000"/>
                      <a:lumOff val="15000"/>
                    </a:schemeClr>
                  </a:solidFill>
                  <a:latin typeface="Arial Narrow"/>
                  <a:cs typeface="Arial Narrow"/>
                </a:rPr>
                <a:t>ECOLOGICAL WELL-BEING</a:t>
              </a:r>
            </a:p>
          </p:txBody>
        </p:sp>
      </p:grpSp>
      <p:pic>
        <p:nvPicPr>
          <p:cNvPr id="10" name="Picture 9" descr="EAFM_image_green3.png"/>
          <p:cNvPicPr>
            <a:picLocks noChangeAspect="1"/>
          </p:cNvPicPr>
          <p:nvPr/>
        </p:nvPicPr>
        <p:blipFill rotWithShape="1">
          <a:blip r:embed="rId4" cstate="print">
            <a:extLst>
              <a:ext uri="{28A0092B-C50C-407E-A947-70E740481C1C}">
                <a14:useLocalDpi xmlns="" xmlns:a14="http://schemas.microsoft.com/office/drawing/2010/main"/>
              </a:ext>
            </a:extLst>
          </a:blip>
          <a:srcRect/>
          <a:stretch/>
        </p:blipFill>
        <p:spPr>
          <a:xfrm>
            <a:off x="0" y="0"/>
            <a:ext cx="1459251" cy="6876288"/>
          </a:xfrm>
          <a:prstGeom prst="rect">
            <a:avLst/>
          </a:prstGeom>
        </p:spPr>
      </p:pic>
      <p:sp>
        <p:nvSpPr>
          <p:cNvPr id="12" name="Content Placeholder 4"/>
          <p:cNvSpPr txBox="1">
            <a:spLocks/>
          </p:cNvSpPr>
          <p:nvPr/>
        </p:nvSpPr>
        <p:spPr bwMode="auto">
          <a:xfrm>
            <a:off x="2130314" y="5302689"/>
            <a:ext cx="6126957" cy="1546698"/>
          </a:xfrm>
          <a:prstGeom prst="roundRect">
            <a:avLst>
              <a:gd name="adj" fmla="val 22983"/>
            </a:avLst>
          </a:prstGeom>
          <a:solidFill>
            <a:schemeClr val="bg1">
              <a:alpha val="85000"/>
            </a:schemeClr>
          </a:solid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lnSpc>
                <a:spcPct val="90000"/>
              </a:lnSpc>
              <a:spcAft>
                <a:spcPts val="0"/>
              </a:spcAft>
              <a:buFont typeface="Arial"/>
              <a:buNone/>
              <a:defRPr/>
            </a:pPr>
            <a:r>
              <a:rPr lang="en-GB" sz="2800" b="1" dirty="0" smtClean="0">
                <a:solidFill>
                  <a:srgbClr val="008000"/>
                </a:solidFill>
                <a:latin typeface="Arial Narrow"/>
                <a:ea typeface="Times New Roman" panose="02020603050405020304" pitchFamily="18" charset="0"/>
                <a:cs typeface="Arial Narrow"/>
              </a:rPr>
              <a:t>EAFM is the ecosystem approach (EA) </a:t>
            </a:r>
          </a:p>
          <a:p>
            <a:pPr marL="0" indent="0" algn="ctr" eaLnBrk="1" fontAlgn="auto" hangingPunct="1">
              <a:lnSpc>
                <a:spcPct val="90000"/>
              </a:lnSpc>
              <a:spcAft>
                <a:spcPts val="0"/>
              </a:spcAft>
              <a:buFont typeface="Arial"/>
              <a:buNone/>
              <a:defRPr/>
            </a:pPr>
            <a:r>
              <a:rPr lang="en-GB" sz="2800" b="1" dirty="0" smtClean="0">
                <a:solidFill>
                  <a:srgbClr val="008000"/>
                </a:solidFill>
                <a:latin typeface="Arial Narrow"/>
                <a:ea typeface="Times New Roman" panose="02020603050405020304" pitchFamily="18" charset="0"/>
                <a:cs typeface="Arial Narrow"/>
              </a:rPr>
              <a:t>applied to fisheries management (FM)</a:t>
            </a:r>
          </a:p>
          <a:p>
            <a:pPr marL="0" indent="0" algn="ctr" eaLnBrk="1" fontAlgn="auto" hangingPunct="1">
              <a:lnSpc>
                <a:spcPct val="90000"/>
              </a:lnSpc>
              <a:spcAft>
                <a:spcPts val="0"/>
              </a:spcAft>
              <a:buFont typeface="Arial"/>
              <a:buNone/>
              <a:defRPr/>
            </a:pPr>
            <a:r>
              <a:rPr lang="en-GB" sz="2800" b="1" dirty="0" smtClean="0">
                <a:solidFill>
                  <a:srgbClr val="008000"/>
                </a:solidFill>
                <a:latin typeface="Arial Narrow"/>
                <a:ea typeface="Times New Roman" panose="02020603050405020304" pitchFamily="18" charset="0"/>
                <a:cs typeface="Arial Narrow"/>
              </a:rPr>
              <a:t>EA + FM = EAFM</a:t>
            </a:r>
          </a:p>
        </p:txBody>
      </p:sp>
    </p:spTree>
    <p:extLst>
      <p:ext uri="{BB962C8B-B14F-4D97-AF65-F5344CB8AC3E}">
        <p14:creationId xmlns="" xmlns:p14="http://schemas.microsoft.com/office/powerpoint/2010/main" val="1362832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txBox="1">
            <a:spLocks/>
          </p:cNvSpPr>
          <p:nvPr/>
        </p:nvSpPr>
        <p:spPr bwMode="auto">
          <a:xfrm>
            <a:off x="2767190" y="1190866"/>
            <a:ext cx="6134486" cy="5462176"/>
          </a:xfrm>
          <a:prstGeom prst="rect">
            <a:avLst/>
          </a:prstGeom>
          <a:noFill/>
          <a:ln>
            <a:noFill/>
          </a:ln>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spcAft>
                <a:spcPts val="1200"/>
              </a:spcAft>
              <a:buClr>
                <a:srgbClr val="008000"/>
              </a:buClr>
              <a:buFont typeface="Arial" panose="020B0604020202020204" pitchFamily="34" charset="0"/>
              <a:buChar char="•"/>
              <a:defRPr/>
            </a:pPr>
            <a:r>
              <a:rPr lang="en-AU" sz="2800" b="1" dirty="0" smtClean="0">
                <a:latin typeface="Arial Narrow"/>
                <a:cs typeface="Arial Narrow"/>
              </a:rPr>
              <a:t>Fisheries </a:t>
            </a:r>
            <a:r>
              <a:rPr lang="en-AU" sz="2800" b="1" u="sng" dirty="0" smtClean="0">
                <a:latin typeface="Arial Narrow"/>
                <a:cs typeface="Arial Narrow"/>
              </a:rPr>
              <a:t>face many threats </a:t>
            </a:r>
            <a:r>
              <a:rPr lang="en-AU" sz="2800" b="1" u="sng" dirty="0" smtClean="0">
                <a:latin typeface="Arial Narrow"/>
                <a:cs typeface="Arial Narrow"/>
              </a:rPr>
              <a:t>&amp; issues</a:t>
            </a:r>
            <a:r>
              <a:rPr lang="en-AU" sz="2800" b="1" dirty="0" smtClean="0">
                <a:latin typeface="Arial Narrow"/>
                <a:cs typeface="Arial Narrow"/>
              </a:rPr>
              <a:t> </a:t>
            </a:r>
            <a:r>
              <a:rPr lang="en-AU" sz="2800" b="1" dirty="0" smtClean="0">
                <a:latin typeface="Arial Narrow"/>
                <a:cs typeface="Arial Narrow"/>
                <a:sym typeface="Wingdings" pitchFamily="2" charset="2"/>
              </a:rPr>
              <a:t> </a:t>
            </a:r>
            <a:r>
              <a:rPr lang="en-AU" sz="2800" b="1" u="sng" dirty="0" smtClean="0">
                <a:latin typeface="Arial Narrow"/>
                <a:cs typeface="Arial Narrow"/>
              </a:rPr>
              <a:t>reduce </a:t>
            </a:r>
            <a:r>
              <a:rPr lang="en-AU" sz="2800" b="1" u="sng" dirty="0" smtClean="0">
                <a:latin typeface="Arial Narrow"/>
                <a:cs typeface="Arial Narrow"/>
              </a:rPr>
              <a:t>their potential to contribute</a:t>
            </a:r>
            <a:r>
              <a:rPr lang="en-AU" sz="2800" b="1" dirty="0" smtClean="0">
                <a:latin typeface="Arial Narrow"/>
                <a:cs typeface="Arial Narrow"/>
              </a:rPr>
              <a:t> </a:t>
            </a:r>
            <a:r>
              <a:rPr lang="en-AU" sz="2800" b="1" u="sng" dirty="0" smtClean="0">
                <a:latin typeface="Arial Narrow"/>
                <a:cs typeface="Arial Narrow"/>
              </a:rPr>
              <a:t>to</a:t>
            </a:r>
            <a:r>
              <a:rPr lang="en-AU" sz="2800" b="1" dirty="0" smtClean="0">
                <a:latin typeface="Arial Narrow"/>
                <a:cs typeface="Arial Narrow"/>
              </a:rPr>
              <a:t>&gt; </a:t>
            </a:r>
            <a:r>
              <a:rPr lang="en-AU" sz="2800" b="1" u="sng" dirty="0" smtClean="0">
                <a:latin typeface="Arial Narrow"/>
                <a:cs typeface="Arial Narrow"/>
              </a:rPr>
              <a:t>sustainable development</a:t>
            </a:r>
          </a:p>
          <a:p>
            <a:pPr marL="228600" indent="-228600" algn="just">
              <a:spcAft>
                <a:spcPts val="1200"/>
              </a:spcAft>
              <a:buClr>
                <a:srgbClr val="008000"/>
              </a:buClr>
              <a:buFont typeface="Arial" panose="020B0604020202020204" pitchFamily="34" charset="0"/>
              <a:buChar char="•"/>
              <a:defRPr/>
            </a:pPr>
            <a:r>
              <a:rPr lang="en-AU" sz="2800" b="1" dirty="0" smtClean="0">
                <a:latin typeface="Arial Narrow"/>
                <a:cs typeface="Arial Narrow"/>
              </a:rPr>
              <a:t>In the </a:t>
            </a:r>
            <a:r>
              <a:rPr lang="en-AU" sz="2800" b="1" u="sng" dirty="0" smtClean="0">
                <a:latin typeface="Arial Narrow"/>
                <a:cs typeface="Arial Narrow"/>
              </a:rPr>
              <a:t>past</a:t>
            </a:r>
            <a:r>
              <a:rPr lang="en-AU" sz="2800" b="1" dirty="0" smtClean="0">
                <a:latin typeface="Arial Narrow"/>
                <a:cs typeface="Arial Narrow"/>
              </a:rPr>
              <a:t> </a:t>
            </a:r>
            <a:r>
              <a:rPr lang="en-AU" sz="2800" b="1" dirty="0" smtClean="0">
                <a:latin typeface="Arial Narrow"/>
                <a:cs typeface="Arial Narrow"/>
                <a:sym typeface="Wingdings" pitchFamily="2" charset="2"/>
              </a:rPr>
              <a:t> </a:t>
            </a:r>
            <a:r>
              <a:rPr lang="en-AU" sz="2800" b="1" u="sng" dirty="0" smtClean="0">
                <a:latin typeface="Arial Narrow"/>
                <a:cs typeface="Arial Narrow"/>
              </a:rPr>
              <a:t>fisheries </a:t>
            </a:r>
            <a:r>
              <a:rPr lang="en-AU" sz="2800" b="1" u="sng" dirty="0" smtClean="0">
                <a:latin typeface="Arial Narrow"/>
                <a:cs typeface="Arial Narrow"/>
              </a:rPr>
              <a:t>management has focused on fish and fishing</a:t>
            </a:r>
            <a:r>
              <a:rPr lang="en-AU" sz="2800" b="1" dirty="0" smtClean="0">
                <a:latin typeface="Arial Narrow"/>
                <a:cs typeface="Arial Narrow"/>
              </a:rPr>
              <a:t>, but </a:t>
            </a:r>
            <a:r>
              <a:rPr lang="en-AU" sz="2800" b="1" u="sng" dirty="0" smtClean="0">
                <a:latin typeface="Arial Narrow"/>
                <a:cs typeface="Arial Narrow"/>
              </a:rPr>
              <a:t>NOT </a:t>
            </a:r>
            <a:r>
              <a:rPr lang="en-AU" sz="2800" b="1" u="sng" dirty="0" smtClean="0">
                <a:latin typeface="Arial Narrow"/>
                <a:cs typeface="Arial Narrow"/>
              </a:rPr>
              <a:t>all the issues impacting and/or impacted by the fisheries sector</a:t>
            </a:r>
          </a:p>
          <a:p>
            <a:pPr marL="228600" indent="-228600" algn="just">
              <a:spcAft>
                <a:spcPts val="1200"/>
              </a:spcAft>
              <a:buClr>
                <a:srgbClr val="008000"/>
              </a:buClr>
              <a:buFont typeface="Arial" panose="020B0604020202020204" pitchFamily="34" charset="0"/>
              <a:buChar char="•"/>
              <a:defRPr/>
            </a:pPr>
            <a:r>
              <a:rPr lang="en-AU" sz="2800" b="1" u="sng" dirty="0" smtClean="0">
                <a:latin typeface="Arial Narrow"/>
                <a:cs typeface="Arial Narrow"/>
              </a:rPr>
              <a:t>Issues are interlinked</a:t>
            </a:r>
            <a:r>
              <a:rPr lang="en-AU" sz="2800" b="1" dirty="0" smtClean="0">
                <a:latin typeface="Arial Narrow"/>
                <a:cs typeface="Arial Narrow"/>
              </a:rPr>
              <a:t> </a:t>
            </a:r>
            <a:r>
              <a:rPr lang="en-AU" sz="2800" b="1" dirty="0" smtClean="0">
                <a:latin typeface="Arial Narrow"/>
                <a:cs typeface="Arial Narrow"/>
                <a:sym typeface="Wingdings" pitchFamily="2" charset="2"/>
              </a:rPr>
              <a:t> </a:t>
            </a:r>
            <a:r>
              <a:rPr lang="en-AU" sz="2800" b="1" u="sng" dirty="0" smtClean="0">
                <a:latin typeface="Arial Narrow"/>
                <a:cs typeface="Arial Narrow"/>
              </a:rPr>
              <a:t>need </a:t>
            </a:r>
            <a:r>
              <a:rPr lang="en-AU" sz="2800" b="1" u="sng" dirty="0" smtClean="0">
                <a:latin typeface="Arial Narrow"/>
                <a:cs typeface="Arial Narrow"/>
              </a:rPr>
              <a:t>to account for the broader ecosystem impacts</a:t>
            </a:r>
            <a:r>
              <a:rPr lang="en-AU" sz="2800" b="1" dirty="0" smtClean="0">
                <a:latin typeface="Arial Narrow"/>
                <a:cs typeface="Arial Narrow"/>
              </a:rPr>
              <a:t> of fisheries </a:t>
            </a:r>
            <a:r>
              <a:rPr lang="en-AU" sz="2800" b="1" dirty="0" smtClean="0">
                <a:latin typeface="Arial Narrow"/>
                <a:cs typeface="Arial Narrow"/>
                <a:sym typeface="Wingdings" pitchFamily="2" charset="2"/>
              </a:rPr>
              <a:t> </a:t>
            </a:r>
            <a:r>
              <a:rPr lang="en-AU" sz="2800" b="1" u="sng" dirty="0" smtClean="0">
                <a:latin typeface="Arial Narrow"/>
                <a:cs typeface="Arial Narrow"/>
              </a:rPr>
              <a:t>to </a:t>
            </a:r>
            <a:r>
              <a:rPr lang="en-AU" sz="2800" b="1" u="sng" dirty="0" smtClean="0">
                <a:latin typeface="Arial Narrow"/>
                <a:cs typeface="Arial Narrow"/>
              </a:rPr>
              <a:t>manage more holistically</a:t>
            </a:r>
            <a:r>
              <a:rPr lang="en-AU" sz="2800" b="1" dirty="0" smtClean="0">
                <a:latin typeface="Arial Narrow"/>
                <a:cs typeface="Arial Narrow"/>
              </a:rPr>
              <a:t> (</a:t>
            </a:r>
            <a:r>
              <a:rPr lang="en-AU" sz="2800" b="1" u="sng" dirty="0" smtClean="0">
                <a:latin typeface="Arial Narrow"/>
                <a:cs typeface="Arial Narrow"/>
              </a:rPr>
              <a:t>bigger picture</a:t>
            </a:r>
            <a:r>
              <a:rPr lang="en-AU" sz="2800" b="1" dirty="0" smtClean="0">
                <a:latin typeface="Arial Narrow"/>
                <a:cs typeface="Arial Narrow"/>
              </a:rPr>
              <a:t>)</a:t>
            </a:r>
          </a:p>
        </p:txBody>
      </p:sp>
      <p:pic>
        <p:nvPicPr>
          <p:cNvPr id="4" name="Picture 3" descr="5.Impacts.JPG"/>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6252" y="644996"/>
            <a:ext cx="2691045" cy="1947333"/>
          </a:xfrm>
          <a:prstGeom prst="rect">
            <a:avLst/>
          </a:prstGeom>
        </p:spPr>
      </p:pic>
      <p:sp>
        <p:nvSpPr>
          <p:cNvPr id="7" name="Content Placeholder 4"/>
          <p:cNvSpPr txBox="1">
            <a:spLocks/>
          </p:cNvSpPr>
          <p:nvPr/>
        </p:nvSpPr>
        <p:spPr bwMode="auto">
          <a:xfrm>
            <a:off x="3009514" y="219314"/>
            <a:ext cx="5863167" cy="909165"/>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sz="3600" b="1" dirty="0" smtClean="0">
                <a:solidFill>
                  <a:srgbClr val="008000"/>
                </a:solidFill>
                <a:latin typeface="Arial Narrow"/>
                <a:cs typeface="Arial Narrow"/>
              </a:rPr>
              <a:t>Why EAFM?</a:t>
            </a:r>
            <a:endParaRPr lang="en-US" altLang="en-US" sz="3600" b="1" dirty="0">
              <a:solidFill>
                <a:srgbClr val="008000"/>
              </a:solidFill>
              <a:latin typeface="Arial Narrow"/>
              <a:cs typeface="Arial Narrow"/>
            </a:endParaRPr>
          </a:p>
        </p:txBody>
      </p:sp>
      <p:pic>
        <p:nvPicPr>
          <p:cNvPr id="33796" name="Picture 4" descr="Related image"/>
          <p:cNvPicPr>
            <a:picLocks noChangeAspect="1" noChangeArrowheads="1"/>
          </p:cNvPicPr>
          <p:nvPr/>
        </p:nvPicPr>
        <p:blipFill>
          <a:blip r:embed="rId4"/>
          <a:srcRect/>
          <a:stretch>
            <a:fillRect/>
          </a:stretch>
        </p:blipFill>
        <p:spPr bwMode="auto">
          <a:xfrm>
            <a:off x="-2041" y="2724895"/>
            <a:ext cx="2672516" cy="1782547"/>
          </a:xfrm>
          <a:prstGeom prst="rect">
            <a:avLst/>
          </a:prstGeom>
          <a:noFill/>
        </p:spPr>
      </p:pic>
      <p:pic>
        <p:nvPicPr>
          <p:cNvPr id="33798" name="Picture 6" descr="http://www.theindependentbd.com/assets/news_images/St-Martin.jpg"/>
          <p:cNvPicPr>
            <a:picLocks noChangeAspect="1" noChangeArrowheads="1"/>
          </p:cNvPicPr>
          <p:nvPr/>
        </p:nvPicPr>
        <p:blipFill>
          <a:blip r:embed="rId5"/>
          <a:srcRect/>
          <a:stretch>
            <a:fillRect/>
          </a:stretch>
        </p:blipFill>
        <p:spPr bwMode="auto">
          <a:xfrm>
            <a:off x="-6251" y="4646698"/>
            <a:ext cx="2691044" cy="1513712"/>
          </a:xfrm>
          <a:prstGeom prst="rect">
            <a:avLst/>
          </a:prstGeom>
          <a:noFill/>
        </p:spPr>
      </p:pic>
    </p:spTree>
    <p:extLst>
      <p:ext uri="{BB962C8B-B14F-4D97-AF65-F5344CB8AC3E}">
        <p14:creationId xmlns="" xmlns:p14="http://schemas.microsoft.com/office/powerpoint/2010/main" val="415763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5533700" y="3335288"/>
            <a:ext cx="3657597" cy="3247043"/>
          </a:xfrm>
          <a:prstGeom prst="rect">
            <a:avLst/>
          </a:prstGeom>
          <a:noFill/>
        </p:spPr>
        <p:txBody>
          <a:bodyPr wrap="square">
            <a:spAutoFit/>
          </a:bodyPr>
          <a:lstStyle/>
          <a:p>
            <a:pPr marL="228600" indent="-228600">
              <a:spcAft>
                <a:spcPts val="600"/>
              </a:spcAft>
              <a:buClr>
                <a:srgbClr val="008000"/>
              </a:buClr>
              <a:defRPr/>
            </a:pPr>
            <a:r>
              <a:rPr lang="en-AU" sz="2500" b="1" dirty="0" smtClean="0">
                <a:latin typeface="Arial Narrow"/>
                <a:cs typeface="Arial Narrow"/>
              </a:rPr>
              <a:t>Fish </a:t>
            </a:r>
            <a:r>
              <a:rPr lang="en-AU" sz="2500" b="1" dirty="0">
                <a:latin typeface="Arial Narrow"/>
                <a:cs typeface="Arial Narrow"/>
              </a:rPr>
              <a:t>for </a:t>
            </a:r>
            <a:r>
              <a:rPr lang="en-AU" sz="2500" b="1" dirty="0" smtClean="0">
                <a:latin typeface="Arial Narrow"/>
                <a:cs typeface="Arial Narrow"/>
              </a:rPr>
              <a:t>– </a:t>
            </a:r>
          </a:p>
          <a:p>
            <a:pPr marL="685800" lvl="1" indent="-228600">
              <a:spcAft>
                <a:spcPts val="600"/>
              </a:spcAft>
              <a:buClr>
                <a:srgbClr val="008000"/>
              </a:buClr>
              <a:buFont typeface="Arial" panose="020B0604020202020204" pitchFamily="34" charset="0"/>
              <a:buChar char="•"/>
              <a:defRPr/>
            </a:pPr>
            <a:r>
              <a:rPr lang="en-AU" sz="2500" b="1" dirty="0" smtClean="0">
                <a:latin typeface="Arial Narrow"/>
                <a:cs typeface="Arial Narrow"/>
              </a:rPr>
              <a:t>Food</a:t>
            </a:r>
            <a:endParaRPr lang="en-AU" sz="2500" b="1" dirty="0">
              <a:latin typeface="Arial Narrow"/>
              <a:cs typeface="Arial Narrow"/>
            </a:endParaRPr>
          </a:p>
          <a:p>
            <a:pPr marL="685800" lvl="1" indent="-228600">
              <a:spcAft>
                <a:spcPts val="600"/>
              </a:spcAft>
              <a:buClr>
                <a:srgbClr val="008000"/>
              </a:buClr>
              <a:buFont typeface="Arial" panose="020B0604020202020204" pitchFamily="34" charset="0"/>
              <a:buChar char="•"/>
              <a:defRPr/>
            </a:pPr>
            <a:r>
              <a:rPr lang="en-AU" sz="2500" b="1" dirty="0" smtClean="0">
                <a:latin typeface="Arial Narrow"/>
                <a:cs typeface="Arial Narrow"/>
              </a:rPr>
              <a:t>Income</a:t>
            </a:r>
          </a:p>
          <a:p>
            <a:pPr marL="685800" lvl="1" indent="-228600">
              <a:spcAft>
                <a:spcPts val="600"/>
              </a:spcAft>
              <a:buClr>
                <a:srgbClr val="008000"/>
              </a:buClr>
              <a:buFont typeface="Arial" panose="020B0604020202020204" pitchFamily="34" charset="0"/>
              <a:buChar char="•"/>
              <a:defRPr/>
            </a:pPr>
            <a:r>
              <a:rPr lang="en-AU" sz="2500" b="1" dirty="0">
                <a:latin typeface="Arial Narrow"/>
                <a:cs typeface="Arial Narrow"/>
              </a:rPr>
              <a:t>Employment</a:t>
            </a:r>
          </a:p>
          <a:p>
            <a:pPr marL="685800" lvl="1" indent="-228600">
              <a:spcAft>
                <a:spcPts val="600"/>
              </a:spcAft>
              <a:buClr>
                <a:srgbClr val="008000"/>
              </a:buClr>
              <a:buFont typeface="Arial" panose="020B0604020202020204" pitchFamily="34" charset="0"/>
              <a:buChar char="•"/>
              <a:defRPr/>
            </a:pPr>
            <a:r>
              <a:rPr lang="en-AU" sz="2500" b="1" dirty="0" smtClean="0">
                <a:latin typeface="Arial Narrow"/>
                <a:cs typeface="Arial Narrow"/>
              </a:rPr>
              <a:t>Livelihoods</a:t>
            </a:r>
            <a:endParaRPr lang="en-AU" sz="2500" b="1" dirty="0">
              <a:latin typeface="Arial Narrow"/>
              <a:cs typeface="Arial Narrow"/>
            </a:endParaRPr>
          </a:p>
          <a:p>
            <a:pPr marL="685800" lvl="1" indent="-228600">
              <a:spcAft>
                <a:spcPts val="600"/>
              </a:spcAft>
              <a:buClr>
                <a:srgbClr val="008000"/>
              </a:buClr>
              <a:buFont typeface="Arial" panose="020B0604020202020204" pitchFamily="34" charset="0"/>
              <a:buChar char="•"/>
              <a:defRPr/>
            </a:pPr>
            <a:r>
              <a:rPr lang="en-AU" sz="2500" b="1" dirty="0" smtClean="0">
                <a:latin typeface="Arial Narrow"/>
                <a:cs typeface="Arial Narrow"/>
              </a:rPr>
              <a:t>Trade</a:t>
            </a:r>
          </a:p>
          <a:p>
            <a:pPr marL="685800" lvl="1" indent="-228600">
              <a:spcAft>
                <a:spcPts val="600"/>
              </a:spcAft>
              <a:buClr>
                <a:srgbClr val="008000"/>
              </a:buClr>
              <a:buFont typeface="Arial" panose="020B0604020202020204" pitchFamily="34" charset="0"/>
              <a:buChar char="•"/>
              <a:defRPr/>
            </a:pPr>
            <a:r>
              <a:rPr lang="en-AU" sz="2500" b="1" dirty="0" smtClean="0">
                <a:latin typeface="Arial Narrow"/>
                <a:cs typeface="Arial Narrow"/>
              </a:rPr>
              <a:t>Coastal protection</a:t>
            </a:r>
            <a:endParaRPr lang="en-AU" sz="2500" dirty="0">
              <a:latin typeface="Arial Narrow"/>
              <a:cs typeface="Arial Narrow"/>
            </a:endParaRPr>
          </a:p>
        </p:txBody>
      </p:sp>
      <p:sp>
        <p:nvSpPr>
          <p:cNvPr id="25" name="Content Placeholder 4"/>
          <p:cNvSpPr txBox="1">
            <a:spLocks/>
          </p:cNvSpPr>
          <p:nvPr/>
        </p:nvSpPr>
        <p:spPr bwMode="auto">
          <a:xfrm>
            <a:off x="96370" y="3492948"/>
            <a:ext cx="5594981" cy="2801697"/>
          </a:xfrm>
          <a:prstGeom prst="roundRect">
            <a:avLst>
              <a:gd name="adj" fmla="val 9135"/>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5000"/>
              </a:lnSpc>
              <a:spcBef>
                <a:spcPts val="0"/>
              </a:spcBef>
              <a:spcAft>
                <a:spcPts val="0"/>
              </a:spcAft>
              <a:buNone/>
              <a:defRPr/>
            </a:pPr>
            <a:r>
              <a:rPr lang="en-US" sz="2800" b="1" kern="0" dirty="0" smtClean="0">
                <a:solidFill>
                  <a:srgbClr val="008000"/>
                </a:solidFill>
                <a:latin typeface="Arial Narrow"/>
                <a:ea typeface="ＭＳ Ｐゴシック"/>
                <a:cs typeface="Arial Narrow"/>
              </a:rPr>
              <a:t>EAFM aims </a:t>
            </a:r>
            <a:r>
              <a:rPr lang="en-US" sz="2800" b="1" kern="0" dirty="0" smtClean="0">
                <a:solidFill>
                  <a:srgbClr val="008000"/>
                </a:solidFill>
                <a:latin typeface="Arial Narrow"/>
                <a:ea typeface="ＭＳ Ｐゴシック"/>
                <a:cs typeface="Arial Narrow"/>
              </a:rPr>
              <a:t>to: </a:t>
            </a:r>
          </a:p>
          <a:p>
            <a:pPr marL="0" indent="0">
              <a:lnSpc>
                <a:spcPct val="125000"/>
              </a:lnSpc>
              <a:spcBef>
                <a:spcPts val="0"/>
              </a:spcBef>
              <a:spcAft>
                <a:spcPts val="0"/>
              </a:spcAft>
              <a:buFont typeface="Wingdings"/>
              <a:buChar char="à"/>
              <a:defRPr/>
            </a:pPr>
            <a:r>
              <a:rPr lang="en-US" sz="2800" b="1" kern="0" dirty="0" smtClean="0">
                <a:solidFill>
                  <a:srgbClr val="008000"/>
                </a:solidFill>
                <a:latin typeface="Arial Narrow"/>
                <a:ea typeface="ＭＳ Ｐゴシック"/>
                <a:cs typeface="Arial Narrow"/>
              </a:rPr>
              <a:t> maximize </a:t>
            </a:r>
            <a:r>
              <a:rPr lang="en-US" sz="2800" b="1" kern="0" dirty="0">
                <a:solidFill>
                  <a:srgbClr val="008000"/>
                </a:solidFill>
                <a:latin typeface="Arial Narrow"/>
                <a:ea typeface="ＭＳ Ｐゴシック"/>
                <a:cs typeface="Arial Narrow"/>
              </a:rPr>
              <a:t>ecosystem </a:t>
            </a:r>
            <a:r>
              <a:rPr lang="en-US" sz="2800" b="1" kern="0" dirty="0" smtClean="0">
                <a:solidFill>
                  <a:srgbClr val="008000"/>
                </a:solidFill>
                <a:latin typeface="Arial Narrow"/>
                <a:ea typeface="ＭＳ Ｐゴシック"/>
                <a:cs typeface="Arial Narrow"/>
              </a:rPr>
              <a:t>benefits </a:t>
            </a:r>
            <a:r>
              <a:rPr lang="en-US" sz="2800" b="1" kern="0" dirty="0" smtClean="0">
                <a:solidFill>
                  <a:srgbClr val="008000"/>
                </a:solidFill>
                <a:latin typeface="Arial Narrow"/>
                <a:ea typeface="ＭＳ Ｐゴシック"/>
                <a:cs typeface="Arial Narrow"/>
                <a:sym typeface="Wingdings" pitchFamily="2" charset="2"/>
              </a:rPr>
              <a:t></a:t>
            </a:r>
            <a:endParaRPr lang="en-US" sz="2800" b="1" kern="0" dirty="0" smtClean="0">
              <a:solidFill>
                <a:srgbClr val="008000"/>
              </a:solidFill>
              <a:latin typeface="Arial Narrow"/>
              <a:ea typeface="ＭＳ Ｐゴシック"/>
              <a:cs typeface="Arial Narrow"/>
            </a:endParaRPr>
          </a:p>
          <a:p>
            <a:pPr marL="0" indent="0">
              <a:lnSpc>
                <a:spcPct val="125000"/>
              </a:lnSpc>
              <a:spcBef>
                <a:spcPts val="0"/>
              </a:spcBef>
              <a:spcAft>
                <a:spcPts val="0"/>
              </a:spcAft>
              <a:buNone/>
              <a:defRPr/>
            </a:pPr>
            <a:r>
              <a:rPr lang="en-AU" sz="2800" b="1" kern="0" dirty="0" smtClean="0">
                <a:solidFill>
                  <a:srgbClr val="008000"/>
                </a:solidFill>
                <a:latin typeface="Arial Narrow"/>
                <a:ea typeface="ＭＳ Ｐゴシック"/>
                <a:cs typeface="Arial Narrow"/>
              </a:rPr>
              <a:t>resulting in -</a:t>
            </a:r>
          </a:p>
          <a:p>
            <a:pPr marL="0" indent="0">
              <a:lnSpc>
                <a:spcPct val="125000"/>
              </a:lnSpc>
              <a:spcBef>
                <a:spcPts val="0"/>
              </a:spcBef>
              <a:spcAft>
                <a:spcPts val="0"/>
              </a:spcAft>
              <a:buFont typeface="Wingdings"/>
              <a:buChar char="à"/>
              <a:defRPr/>
            </a:pPr>
            <a:r>
              <a:rPr lang="en-AU" sz="2800" b="1" kern="0" dirty="0" smtClean="0">
                <a:solidFill>
                  <a:srgbClr val="008000"/>
                </a:solidFill>
                <a:latin typeface="Arial Narrow"/>
                <a:ea typeface="ＭＳ Ｐゴシック"/>
                <a:cs typeface="Arial Narrow"/>
              </a:rPr>
              <a:t> increased </a:t>
            </a:r>
            <a:r>
              <a:rPr lang="en-AU" sz="2800" b="1" kern="0" dirty="0">
                <a:solidFill>
                  <a:srgbClr val="008000"/>
                </a:solidFill>
                <a:latin typeface="Arial Narrow"/>
                <a:ea typeface="ＭＳ Ｐゴシック"/>
                <a:cs typeface="Arial Narrow"/>
              </a:rPr>
              <a:t>food security </a:t>
            </a:r>
            <a:r>
              <a:rPr lang="en-AU" sz="2800" b="1" kern="0" dirty="0" smtClean="0">
                <a:solidFill>
                  <a:srgbClr val="008000"/>
                </a:solidFill>
                <a:latin typeface="Arial Narrow"/>
                <a:ea typeface="ＭＳ Ｐゴシック"/>
                <a:cs typeface="Arial Narrow"/>
              </a:rPr>
              <a:t>	</a:t>
            </a:r>
          </a:p>
          <a:p>
            <a:pPr marL="400050" lvl="1" indent="0">
              <a:lnSpc>
                <a:spcPct val="125000"/>
              </a:lnSpc>
              <a:spcBef>
                <a:spcPts val="0"/>
              </a:spcBef>
              <a:spcAft>
                <a:spcPts val="0"/>
              </a:spcAft>
              <a:buFont typeface="Wingdings"/>
              <a:buChar char="à"/>
              <a:defRPr/>
            </a:pPr>
            <a:r>
              <a:rPr lang="en-AU" b="1" kern="0" dirty="0" smtClean="0">
                <a:solidFill>
                  <a:srgbClr val="008000"/>
                </a:solidFill>
                <a:latin typeface="Arial Narrow"/>
                <a:ea typeface="ＭＳ Ｐゴシック"/>
                <a:cs typeface="Arial Narrow"/>
              </a:rPr>
              <a:t>reduced </a:t>
            </a:r>
            <a:r>
              <a:rPr lang="en-AU" b="1" kern="0" dirty="0">
                <a:solidFill>
                  <a:srgbClr val="008000"/>
                </a:solidFill>
                <a:latin typeface="Arial Narrow"/>
                <a:ea typeface="ＭＳ Ｐゴシック"/>
                <a:cs typeface="Arial Narrow"/>
              </a:rPr>
              <a:t>poverty </a:t>
            </a:r>
            <a:endParaRPr lang="en-AU" b="1" kern="0" dirty="0" smtClean="0">
              <a:solidFill>
                <a:srgbClr val="008000"/>
              </a:solidFill>
              <a:latin typeface="Arial Narrow"/>
              <a:ea typeface="ＭＳ Ｐゴシック"/>
              <a:cs typeface="Arial Narrow"/>
            </a:endParaRPr>
          </a:p>
          <a:p>
            <a:pPr marL="0" indent="0">
              <a:lnSpc>
                <a:spcPct val="125000"/>
              </a:lnSpc>
              <a:spcBef>
                <a:spcPts val="0"/>
              </a:spcBef>
              <a:spcAft>
                <a:spcPts val="0"/>
              </a:spcAft>
              <a:buNone/>
              <a:defRPr/>
            </a:pPr>
            <a:endParaRPr lang="en-AU" sz="1000" dirty="0">
              <a:latin typeface="Arial Narrow"/>
              <a:cs typeface="Arial Narrow"/>
            </a:endParaRPr>
          </a:p>
        </p:txBody>
      </p:sp>
      <p:pic>
        <p:nvPicPr>
          <p:cNvPr id="31746" name="Picture 2" descr="http://en.bdfish.org/wp-content/uploads/2012/03/fishing-grounds-bay-of-bengal.jpg"/>
          <p:cNvPicPr>
            <a:picLocks noChangeAspect="1" noChangeArrowheads="1"/>
          </p:cNvPicPr>
          <p:nvPr/>
        </p:nvPicPr>
        <p:blipFill>
          <a:blip r:embed="rId3"/>
          <a:srcRect/>
          <a:stretch>
            <a:fillRect/>
          </a:stretch>
        </p:blipFill>
        <p:spPr bwMode="auto">
          <a:xfrm>
            <a:off x="4663576" y="-23516"/>
            <a:ext cx="4480423" cy="3217759"/>
          </a:xfrm>
          <a:prstGeom prst="rect">
            <a:avLst/>
          </a:prstGeom>
          <a:noFill/>
        </p:spPr>
      </p:pic>
      <p:pic>
        <p:nvPicPr>
          <p:cNvPr id="31748" name="Picture 4" descr="http://ecdn.banglatribune.com/contents/cache/images/825x0x1/uploads/media/2019/01/24/91190eab17687f650acf06b8142add3d-5c48c410c4efc.jpg"/>
          <p:cNvPicPr>
            <a:picLocks noChangeAspect="1" noChangeArrowheads="1"/>
          </p:cNvPicPr>
          <p:nvPr/>
        </p:nvPicPr>
        <p:blipFill>
          <a:blip r:embed="rId4"/>
          <a:srcRect/>
          <a:stretch>
            <a:fillRect/>
          </a:stretch>
        </p:blipFill>
        <p:spPr bwMode="auto">
          <a:xfrm>
            <a:off x="0" y="1"/>
            <a:ext cx="4587074" cy="3179776"/>
          </a:xfrm>
          <a:prstGeom prst="rect">
            <a:avLst/>
          </a:prstGeom>
          <a:noFill/>
        </p:spPr>
      </p:pic>
    </p:spTree>
    <p:extLst>
      <p:ext uri="{BB962C8B-B14F-4D97-AF65-F5344CB8AC3E}">
        <p14:creationId xmlns="" xmlns:p14="http://schemas.microsoft.com/office/powerpoint/2010/main" val="101104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980679" y="1242557"/>
            <a:ext cx="6610847" cy="4782826"/>
          </a:xfrm>
          <a:prstGeom prst="rect">
            <a:avLst/>
          </a:prstGeom>
          <a:noFill/>
          <a:ln>
            <a:noFill/>
          </a:ln>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spcAft>
                <a:spcPts val="2000"/>
              </a:spcAft>
              <a:buClr>
                <a:srgbClr val="008000"/>
              </a:buClr>
              <a:buFont typeface="Arial" panose="020B0604020202020204" pitchFamily="34" charset="0"/>
              <a:buChar char="•"/>
              <a:defRPr/>
            </a:pPr>
            <a:r>
              <a:rPr lang="en-AU" sz="2800" b="1" dirty="0" smtClean="0">
                <a:latin typeface="Arial Narrow"/>
                <a:cs typeface="Arial Narrow"/>
              </a:rPr>
              <a:t>Builds on/</a:t>
            </a:r>
            <a:r>
              <a:rPr lang="en-AU" sz="2800" b="1" u="sng" dirty="0" smtClean="0">
                <a:latin typeface="Arial Narrow"/>
                <a:cs typeface="Arial Narrow"/>
              </a:rPr>
              <a:t>improves existing management </a:t>
            </a:r>
          </a:p>
          <a:p>
            <a:pPr marL="228600" indent="-228600">
              <a:spcAft>
                <a:spcPts val="2000"/>
              </a:spcAft>
              <a:buClr>
                <a:srgbClr val="008000"/>
              </a:buClr>
              <a:buFont typeface="Arial" panose="020B0604020202020204" pitchFamily="34" charset="0"/>
              <a:buChar char="•"/>
              <a:defRPr/>
            </a:pPr>
            <a:r>
              <a:rPr lang="en-AU" sz="2800" b="1" u="sng" dirty="0" smtClean="0">
                <a:latin typeface="Arial Narrow"/>
                <a:cs typeface="Arial Narrow"/>
              </a:rPr>
              <a:t>Strengthens agencies</a:t>
            </a:r>
            <a:r>
              <a:rPr lang="en-AU" sz="2800" b="1" dirty="0" smtClean="0">
                <a:latin typeface="Arial Narrow"/>
                <a:cs typeface="Arial Narrow"/>
              </a:rPr>
              <a:t> through better </a:t>
            </a:r>
            <a:r>
              <a:rPr lang="en-AU" sz="2800" b="1" u="sng" dirty="0" smtClean="0">
                <a:latin typeface="Arial Narrow"/>
                <a:cs typeface="Arial Narrow"/>
              </a:rPr>
              <a:t>planning and cooperation</a:t>
            </a:r>
          </a:p>
          <a:p>
            <a:pPr marL="228600" indent="-228600">
              <a:spcAft>
                <a:spcPts val="2000"/>
              </a:spcAft>
              <a:buClr>
                <a:srgbClr val="008000"/>
              </a:buClr>
              <a:buFont typeface="Arial" panose="020B0604020202020204" pitchFamily="34" charset="0"/>
              <a:buChar char="•"/>
              <a:defRPr/>
            </a:pPr>
            <a:r>
              <a:rPr lang="en-AU" sz="2800" b="1" dirty="0" smtClean="0">
                <a:latin typeface="Arial Narrow"/>
                <a:cs typeface="Arial Narrow"/>
              </a:rPr>
              <a:t>Builds on and </a:t>
            </a:r>
            <a:r>
              <a:rPr lang="en-AU" sz="2800" b="1" u="sng" dirty="0" smtClean="0">
                <a:latin typeface="Arial Narrow"/>
                <a:cs typeface="Arial Narrow"/>
              </a:rPr>
              <a:t>integrates co-management </a:t>
            </a:r>
            <a:r>
              <a:rPr lang="en-AU" sz="2800" b="1" dirty="0" smtClean="0">
                <a:latin typeface="Arial Narrow"/>
                <a:cs typeface="Arial Narrow"/>
              </a:rPr>
              <a:t>and other participatory approaches</a:t>
            </a:r>
          </a:p>
          <a:p>
            <a:pPr marL="228600" indent="-228600">
              <a:spcAft>
                <a:spcPts val="2000"/>
              </a:spcAft>
              <a:buClr>
                <a:srgbClr val="008000"/>
              </a:buClr>
              <a:buFont typeface="Arial" panose="020B0604020202020204" pitchFamily="34" charset="0"/>
              <a:buChar char="•"/>
              <a:defRPr/>
            </a:pPr>
            <a:r>
              <a:rPr lang="en-AU" sz="2800" b="1" dirty="0" smtClean="0">
                <a:latin typeface="Arial Narrow"/>
                <a:cs typeface="Arial Narrow"/>
              </a:rPr>
              <a:t>Uses the </a:t>
            </a:r>
            <a:r>
              <a:rPr lang="en-AU" sz="2800" b="1" u="sng" dirty="0" smtClean="0">
                <a:latin typeface="Arial Narrow"/>
                <a:cs typeface="Arial Narrow"/>
              </a:rPr>
              <a:t>traditional and scientific knowledge that already exists</a:t>
            </a:r>
          </a:p>
          <a:p>
            <a:pPr marL="228600" indent="-228600">
              <a:spcAft>
                <a:spcPts val="2000"/>
              </a:spcAft>
              <a:buClr>
                <a:srgbClr val="008000"/>
              </a:buClr>
              <a:buFont typeface="Arial" panose="020B0604020202020204" pitchFamily="34" charset="0"/>
              <a:buChar char="•"/>
              <a:defRPr/>
            </a:pPr>
            <a:r>
              <a:rPr lang="en-AU" sz="2800" b="1" u="sng" dirty="0" smtClean="0">
                <a:latin typeface="Arial Narrow"/>
                <a:cs typeface="Arial Narrow"/>
              </a:rPr>
              <a:t>Improves human capacity in skills</a:t>
            </a:r>
            <a:r>
              <a:rPr lang="en-AU" sz="2800" b="1" dirty="0" smtClean="0">
                <a:latin typeface="Arial Narrow"/>
                <a:cs typeface="Arial Narrow"/>
              </a:rPr>
              <a:t> needed </a:t>
            </a:r>
            <a:r>
              <a:rPr lang="en-AU" sz="2800" b="1" u="sng" dirty="0" smtClean="0">
                <a:latin typeface="Arial Narrow"/>
                <a:cs typeface="Arial Narrow"/>
              </a:rPr>
              <a:t>for sustainable </a:t>
            </a:r>
            <a:r>
              <a:rPr lang="en-AU" sz="2800" b="1" u="sng" dirty="0" smtClean="0">
                <a:latin typeface="Arial Narrow"/>
                <a:cs typeface="Arial Narrow"/>
              </a:rPr>
              <a:t>management</a:t>
            </a:r>
            <a:endParaRPr lang="en-AU" sz="2800" b="1" u="sng" dirty="0" smtClean="0">
              <a:latin typeface="Arial Narrow"/>
              <a:cs typeface="Arial Narrow"/>
            </a:endParaRPr>
          </a:p>
        </p:txBody>
      </p:sp>
      <p:sp>
        <p:nvSpPr>
          <p:cNvPr id="8" name="Content Placeholder 4"/>
          <p:cNvSpPr txBox="1">
            <a:spLocks/>
          </p:cNvSpPr>
          <p:nvPr/>
        </p:nvSpPr>
        <p:spPr bwMode="auto">
          <a:xfrm>
            <a:off x="1592250" y="215032"/>
            <a:ext cx="6651804" cy="1000606"/>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sz="4000" b="1" i="1" dirty="0">
                <a:solidFill>
                  <a:srgbClr val="008000"/>
                </a:solidFill>
                <a:latin typeface="Arial Narrow"/>
                <a:cs typeface="Arial Narrow"/>
              </a:rPr>
              <a:t>EAFM builds on what is in place</a:t>
            </a:r>
          </a:p>
        </p:txBody>
      </p:sp>
      <p:grpSp>
        <p:nvGrpSpPr>
          <p:cNvPr id="15" name="Group 14"/>
          <p:cNvGrpSpPr/>
          <p:nvPr/>
        </p:nvGrpSpPr>
        <p:grpSpPr>
          <a:xfrm>
            <a:off x="73152" y="1071609"/>
            <a:ext cx="1792224" cy="5201175"/>
            <a:chOff x="382672" y="634428"/>
            <a:chExt cx="2103120" cy="5841255"/>
          </a:xfrm>
        </p:grpSpPr>
        <p:pic>
          <p:nvPicPr>
            <p:cNvPr id="16" name="Picture 15" descr="healthy-13.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9832" y="634428"/>
              <a:ext cx="1828800" cy="1828800"/>
            </a:xfrm>
            <a:prstGeom prst="rect">
              <a:avLst/>
            </a:prstGeom>
          </p:spPr>
        </p:pic>
        <p:pic>
          <p:nvPicPr>
            <p:cNvPr id="18" name="Picture 17" descr="2.Cooperation.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4528" y="4376275"/>
              <a:ext cx="2099408" cy="2099408"/>
            </a:xfrm>
            <a:prstGeom prst="rect">
              <a:avLst/>
            </a:prstGeom>
          </p:spPr>
        </p:pic>
        <p:pic>
          <p:nvPicPr>
            <p:cNvPr id="19" name="Picture 18" descr="traditional-05.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82672" y="2428297"/>
              <a:ext cx="2103120" cy="2103120"/>
            </a:xfrm>
            <a:prstGeom prst="rect">
              <a:avLst/>
            </a:prstGeom>
          </p:spPr>
        </p:pic>
      </p:grpSp>
    </p:spTree>
    <p:extLst>
      <p:ext uri="{BB962C8B-B14F-4D97-AF65-F5344CB8AC3E}">
        <p14:creationId xmlns="" xmlns:p14="http://schemas.microsoft.com/office/powerpoint/2010/main" val="236069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4056303" y="2562594"/>
            <a:ext cx="4656668" cy="388352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fontAlgn="auto">
              <a:spcAft>
                <a:spcPts val="2400"/>
              </a:spcAft>
              <a:buClr>
                <a:srgbClr val="008000"/>
              </a:buClr>
              <a:buSzPct val="100000"/>
              <a:buFont typeface="Arial"/>
              <a:buChar char="•"/>
              <a:defRPr/>
            </a:pPr>
            <a:r>
              <a:rPr lang="en-US" sz="2800" b="1" dirty="0" smtClean="0">
                <a:latin typeface="Arial Narrow"/>
                <a:cs typeface="Arial Narrow"/>
              </a:rPr>
              <a:t>Encourages </a:t>
            </a:r>
            <a:r>
              <a:rPr lang="en-US" sz="2800" b="1" u="sng" dirty="0" smtClean="0">
                <a:latin typeface="Arial Narrow"/>
                <a:cs typeface="Arial Narrow"/>
              </a:rPr>
              <a:t>stakeholder engagement</a:t>
            </a:r>
          </a:p>
          <a:p>
            <a:pPr marL="228600" indent="-228600" algn="l" fontAlgn="auto">
              <a:spcAft>
                <a:spcPts val="2400"/>
              </a:spcAft>
              <a:buClr>
                <a:srgbClr val="008000"/>
              </a:buClr>
              <a:buSzPct val="100000"/>
              <a:buFont typeface="Arial"/>
              <a:buChar char="•"/>
              <a:defRPr/>
            </a:pPr>
            <a:r>
              <a:rPr lang="en-US" sz="2800" b="1" u="sng" dirty="0" smtClean="0">
                <a:latin typeface="Arial Narrow"/>
                <a:cs typeface="Arial Narrow"/>
              </a:rPr>
              <a:t>Improves facilitation </a:t>
            </a:r>
          </a:p>
          <a:p>
            <a:pPr marL="228600" indent="-228600" algn="l" fontAlgn="auto">
              <a:spcAft>
                <a:spcPts val="2400"/>
              </a:spcAft>
              <a:buClr>
                <a:srgbClr val="008000"/>
              </a:buClr>
              <a:buSzPct val="100000"/>
              <a:buFont typeface="Arial"/>
              <a:buChar char="•"/>
              <a:defRPr/>
            </a:pPr>
            <a:r>
              <a:rPr lang="en-US" sz="2800" b="1" dirty="0" smtClean="0">
                <a:latin typeface="Arial Narrow"/>
                <a:cs typeface="Arial Narrow"/>
              </a:rPr>
              <a:t>Requires </a:t>
            </a:r>
            <a:r>
              <a:rPr lang="en-US" sz="2800" b="1" u="sng" dirty="0" smtClean="0">
                <a:latin typeface="Arial Narrow"/>
                <a:cs typeface="Arial Narrow"/>
              </a:rPr>
              <a:t>effective negotiation</a:t>
            </a:r>
          </a:p>
          <a:p>
            <a:pPr marL="228600" indent="-228600" algn="l" fontAlgn="auto">
              <a:spcAft>
                <a:spcPts val="2400"/>
              </a:spcAft>
              <a:buClr>
                <a:srgbClr val="008000"/>
              </a:buClr>
              <a:buSzPct val="100000"/>
              <a:buFont typeface="Arial"/>
              <a:buChar char="•"/>
              <a:defRPr/>
            </a:pPr>
            <a:r>
              <a:rPr lang="en-US" sz="2800" b="1" dirty="0" smtClean="0">
                <a:latin typeface="Arial Narrow"/>
                <a:cs typeface="Arial Narrow"/>
              </a:rPr>
              <a:t>Improves </a:t>
            </a:r>
            <a:r>
              <a:rPr lang="en-US" sz="2800" b="1" u="sng" dirty="0" smtClean="0">
                <a:latin typeface="Arial Narrow"/>
                <a:cs typeface="Arial Narrow"/>
              </a:rPr>
              <a:t>conflict </a:t>
            </a:r>
            <a:r>
              <a:rPr lang="en-US" sz="2800" b="1" u="sng" dirty="0" smtClean="0">
                <a:latin typeface="Arial Narrow"/>
                <a:cs typeface="Arial Narrow"/>
              </a:rPr>
              <a:t>resolution</a:t>
            </a:r>
            <a:endParaRPr lang="en-US" sz="2800" u="sng" dirty="0">
              <a:latin typeface="Arial Narrow"/>
              <a:cs typeface="Arial Narrow"/>
            </a:endParaRPr>
          </a:p>
        </p:txBody>
      </p:sp>
      <p:sp>
        <p:nvSpPr>
          <p:cNvPr id="13" name="Content Placeholder 4"/>
          <p:cNvSpPr txBox="1">
            <a:spLocks/>
          </p:cNvSpPr>
          <p:nvPr/>
        </p:nvSpPr>
        <p:spPr bwMode="auto">
          <a:xfrm>
            <a:off x="4056303" y="527963"/>
            <a:ext cx="4533514" cy="1706081"/>
          </a:xfrm>
          <a:prstGeom prst="roundRect">
            <a:avLst>
              <a:gd name="adj" fmla="val 19904"/>
            </a:avLst>
          </a:prstGeom>
          <a:noFill/>
          <a:ln>
            <a:noFill/>
          </a:ln>
          <a:effectLst/>
          <a:extLst/>
        </p:spPr>
        <p:txBody>
          <a:bodyPr rot="0" vert="horz" wrap="square" lIns="91440" tIns="45720" rIns="91440" bIns="45720" anchor="ctr" anchorCtr="0" upright="1">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lnSpc>
                <a:spcPct val="130000"/>
              </a:lnSpc>
              <a:buNone/>
            </a:pPr>
            <a:r>
              <a:rPr lang="en-US" altLang="en-US" sz="4000" b="1" dirty="0">
                <a:solidFill>
                  <a:srgbClr val="008000"/>
                </a:solidFill>
                <a:latin typeface="Arial Narrow"/>
                <a:cs typeface="Arial Narrow"/>
              </a:rPr>
              <a:t>EAFM </a:t>
            </a:r>
            <a:r>
              <a:rPr lang="en-US" altLang="en-US" sz="4000" b="1" dirty="0" smtClean="0">
                <a:solidFill>
                  <a:srgbClr val="008000"/>
                </a:solidFill>
                <a:latin typeface="Arial Narrow"/>
                <a:cs typeface="Arial Narrow"/>
              </a:rPr>
              <a:t>strengthens co-management</a:t>
            </a:r>
          </a:p>
          <a:p>
            <a:pPr marL="0" indent="0" eaLnBrk="1" hangingPunct="1">
              <a:lnSpc>
                <a:spcPct val="130000"/>
              </a:lnSpc>
              <a:buNone/>
            </a:pPr>
            <a:endParaRPr lang="en-US" altLang="en-US" sz="1000" b="1" dirty="0">
              <a:solidFill>
                <a:srgbClr val="0E39B2"/>
              </a:solidFill>
              <a:latin typeface="Arial Narrow"/>
              <a:cs typeface="Arial Narrow"/>
            </a:endParaRPr>
          </a:p>
        </p:txBody>
      </p:sp>
      <p:pic>
        <p:nvPicPr>
          <p:cNvPr id="5" name="Picture 4" descr="dock_fish_1.jpg"/>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17270" y="-1"/>
            <a:ext cx="3650269" cy="2601577"/>
          </a:xfrm>
          <a:prstGeom prst="rect">
            <a:avLst/>
          </a:prstGeom>
        </p:spPr>
      </p:pic>
      <p:pic>
        <p:nvPicPr>
          <p:cNvPr id="27650" name="Picture 2" descr="https://www.poweronplatforms.com/wp-content/uploads/2018/04/Co-management-NEW.jpg"/>
          <p:cNvPicPr>
            <a:picLocks noChangeAspect="1" noChangeArrowheads="1"/>
          </p:cNvPicPr>
          <p:nvPr/>
        </p:nvPicPr>
        <p:blipFill>
          <a:blip r:embed="rId4"/>
          <a:srcRect/>
          <a:stretch>
            <a:fillRect/>
          </a:stretch>
        </p:blipFill>
        <p:spPr bwMode="auto">
          <a:xfrm>
            <a:off x="-20876" y="2664367"/>
            <a:ext cx="3653875" cy="2027128"/>
          </a:xfrm>
          <a:prstGeom prst="rect">
            <a:avLst/>
          </a:prstGeom>
          <a:noFill/>
        </p:spPr>
      </p:pic>
      <p:pic>
        <p:nvPicPr>
          <p:cNvPr id="27652" name="Picture 4" descr="http://www.iied.org/files/2706_0.jpg"/>
          <p:cNvPicPr>
            <a:picLocks noChangeAspect="1" noChangeArrowheads="1"/>
          </p:cNvPicPr>
          <p:nvPr/>
        </p:nvPicPr>
        <p:blipFill>
          <a:blip r:embed="rId5"/>
          <a:srcRect/>
          <a:stretch>
            <a:fillRect/>
          </a:stretch>
        </p:blipFill>
        <p:spPr bwMode="auto">
          <a:xfrm>
            <a:off x="-20876" y="4770325"/>
            <a:ext cx="3653875" cy="2087675"/>
          </a:xfrm>
          <a:prstGeom prst="rect">
            <a:avLst/>
          </a:prstGeom>
          <a:noFill/>
        </p:spPr>
      </p:pic>
    </p:spTree>
    <p:extLst>
      <p:ext uri="{BB962C8B-B14F-4D97-AF65-F5344CB8AC3E}">
        <p14:creationId xmlns="" xmlns:p14="http://schemas.microsoft.com/office/powerpoint/2010/main" val="2024974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18202</TotalTime>
  <Words>2312</Words>
  <Application>Microsoft Office PowerPoint</Application>
  <PresentationFormat>On-screen Show (4:3)</PresentationFormat>
  <Paragraphs>208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What is the Ecosystem Approach?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Worrall</dc:creator>
  <cp:lastModifiedBy>Windows User</cp:lastModifiedBy>
  <cp:revision>803</cp:revision>
  <cp:lastPrinted>2015-08-14T00:26:06Z</cp:lastPrinted>
  <dcterms:created xsi:type="dcterms:W3CDTF">2014-03-26T02:52:54Z</dcterms:created>
  <dcterms:modified xsi:type="dcterms:W3CDTF">2019-05-26T05:39:33Z</dcterms:modified>
</cp:coreProperties>
</file>