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57" r:id="rId4"/>
    <p:sldId id="260" r:id="rId5"/>
    <p:sldId id="261" r:id="rId6"/>
    <p:sldId id="262" r:id="rId7"/>
    <p:sldId id="263" r:id="rId8"/>
    <p:sldId id="279" r:id="rId9"/>
    <p:sldId id="277" r:id="rId10"/>
    <p:sldId id="272" r:id="rId11"/>
    <p:sldId id="273" r:id="rId12"/>
    <p:sldId id="274" r:id="rId13"/>
    <p:sldId id="275" r:id="rId14"/>
    <p:sldId id="276" r:id="rId15"/>
    <p:sldId id="278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834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378938-1F3C-4A0B-BA9C-C1FCCB176BB1}" type="datetimeFigureOut">
              <a:rPr lang="en-US" smtClean="0"/>
              <a:pPr/>
              <a:t>11/26/2018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168CA-8F2B-4252-BDD8-DD6DCDC5453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Shoreline setback: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Coastal setbacks are ‘a prescribed distance to a coastal feature such as the line of permanent vegetation, within which all or certain types of development are prohibited (Cambers, 1998).  A setback may dictate a minimum distance from the shoreline for new buildings or infrastructure facilities, or may state a minimum elevation above sea level for development.  Elevation setbacks are used to adapt to coastal flooding, while lateral setbacks deal with coastal erosion.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2168CA-8F2B-4252-BDD8-DD6DCDC54530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05D45-3CCF-4C98-B22E-9324D4C7CA9B}" type="datetimeFigureOut">
              <a:rPr lang="en-US"/>
              <a:pPr>
                <a:defRPr/>
              </a:pPr>
              <a:t>11/26/2018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32130-67D0-413D-A239-83261FF92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4147" y="304800"/>
            <a:ext cx="9188793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4990" y="533400"/>
            <a:ext cx="9144000" cy="1371600"/>
          </a:xfrm>
          <a:solidFill>
            <a:schemeClr val="lt1">
              <a:alpha val="45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4800" b="1" u="sng" dirty="0" smtClean="0"/>
              <a:t>Marine Fisheries Management &amp; </a:t>
            </a:r>
            <a:r>
              <a:rPr lang="en-US" sz="6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Conservation</a:t>
            </a:r>
            <a:r>
              <a:rPr lang="en-US" sz="4800" b="1" dirty="0" smtClean="0"/>
              <a:t>: </a:t>
            </a:r>
            <a:r>
              <a:rPr lang="en-US" sz="6000" b="1" dirty="0" smtClean="0">
                <a:solidFill>
                  <a:srgbClr val="00B0F0"/>
                </a:solidFill>
              </a:rPr>
              <a:t>MPA</a:t>
            </a:r>
            <a:endParaRPr lang="en-GB" sz="6000" b="1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327775"/>
            <a:ext cx="6400800" cy="682625"/>
          </a:xfrm>
        </p:spPr>
        <p:txBody>
          <a:bodyPr/>
          <a:lstStyle/>
          <a:p>
            <a:r>
              <a:rPr lang="en-US" dirty="0" smtClean="0"/>
              <a:t>MFM JD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 dirty="0" smtClean="0"/>
              <a:t>Factors Determining Effects of MPA</a:t>
            </a:r>
          </a:p>
        </p:txBody>
      </p:sp>
      <p:sp>
        <p:nvSpPr>
          <p:cNvPr id="13315" name="Rectangle 3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Arial" charset="0"/>
              <a:buNone/>
            </a:pPr>
            <a:r>
              <a:rPr lang="en-US" sz="2400" dirty="0" smtClean="0">
                <a:latin typeface="Arial" charset="0"/>
                <a:cs typeface="Arial" charset="0"/>
              </a:rPr>
              <a:t>Some key factors determining the protective effects of MPAs on fishery resources include</a:t>
            </a:r>
            <a:r>
              <a:rPr lang="en-US" sz="2400" dirty="0" smtClean="0">
                <a:latin typeface="Arial" charset="0"/>
                <a:cs typeface="Arial" charset="0"/>
              </a:rPr>
              <a:t>:</a:t>
            </a:r>
          </a:p>
          <a:p>
            <a:pPr algn="just" eaLnBrk="1" hangingPunct="1">
              <a:buFont typeface="Arial" charset="0"/>
              <a:buNone/>
            </a:pPr>
            <a:r>
              <a:rPr lang="en-US" sz="1400" dirty="0" smtClean="0">
                <a:latin typeface="Arial" charset="0"/>
                <a:cs typeface="Arial" charset="0"/>
              </a:rPr>
              <a:t>	</a:t>
            </a:r>
            <a:endParaRPr lang="en-US" sz="900" dirty="0" smtClean="0">
              <a:latin typeface="Arial" charset="0"/>
              <a:cs typeface="Arial" charset="0"/>
            </a:endParaRPr>
          </a:p>
          <a:p>
            <a:pPr algn="just" eaLnBrk="1" hangingPunct="1">
              <a:buFont typeface="Arial" charset="0"/>
              <a:buNone/>
            </a:pPr>
            <a:r>
              <a:rPr lang="en-US" sz="3000" b="1" dirty="0" smtClean="0">
                <a:solidFill>
                  <a:srgbClr val="00B050"/>
                </a:solidFill>
                <a:latin typeface="Arial" charset="0"/>
                <a:cs typeface="Arial" charset="0"/>
              </a:rPr>
              <a:t>1. MPA Location: </a:t>
            </a:r>
          </a:p>
          <a:p>
            <a:pPr algn="just"/>
            <a:r>
              <a:rPr lang="en-US" sz="2400" dirty="0" smtClean="0">
                <a:latin typeface="Arial" charset="0"/>
                <a:cs typeface="Arial" charset="0"/>
              </a:rPr>
              <a:t>The </a:t>
            </a:r>
            <a:r>
              <a:rPr lang="en-US" sz="2400" b="1" i="1" u="sng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location </a:t>
            </a:r>
            <a:r>
              <a:rPr lang="en-US" sz="2400" b="1" u="sng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of an MPA</a:t>
            </a:r>
            <a:r>
              <a:rPr lang="en-US" sz="2400" dirty="0" smtClean="0">
                <a:latin typeface="Arial" charset="0"/>
                <a:cs typeface="Arial" charset="0"/>
              </a:rPr>
              <a:t> determines what it protects. </a:t>
            </a:r>
            <a:endParaRPr lang="en-US" sz="2400" dirty="0" smtClean="0">
              <a:latin typeface="Arial" charset="0"/>
              <a:cs typeface="Arial" charset="0"/>
            </a:endParaRPr>
          </a:p>
          <a:p>
            <a:pPr lvl="1" algn="just"/>
            <a:r>
              <a:rPr lang="en-US" sz="2000" b="1" u="sng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The </a:t>
            </a:r>
            <a:r>
              <a:rPr lang="en-US" sz="2000" b="1" u="sng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more </a:t>
            </a:r>
            <a:r>
              <a:rPr lang="en-US" sz="2400" b="1" u="sng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concentrated</a:t>
            </a:r>
            <a:r>
              <a:rPr lang="en-US" sz="2000" dirty="0" smtClean="0">
                <a:latin typeface="Arial" charset="0"/>
                <a:cs typeface="Arial" charset="0"/>
              </a:rPr>
              <a:t> the fishery resources, habitat or biodiversity in the MPA </a:t>
            </a:r>
            <a:r>
              <a:rPr lang="en-US" sz="2000" dirty="0" smtClean="0">
                <a:latin typeface="Arial" charset="0"/>
                <a:cs typeface="Arial" charset="0"/>
              </a:rPr>
              <a:t>location </a:t>
            </a:r>
            <a:r>
              <a:rPr lang="en-US" b="1" dirty="0" smtClean="0">
                <a:solidFill>
                  <a:srgbClr val="FF0000"/>
                </a:solidFill>
                <a:latin typeface="Arial" charset="0"/>
                <a:cs typeface="Arial" charset="0"/>
                <a:sym typeface="Wingdings" pitchFamily="2" charset="2"/>
              </a:rPr>
              <a:t>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en-US" sz="2000" dirty="0" smtClean="0">
                <a:latin typeface="Arial" charset="0"/>
                <a:cs typeface="Arial" charset="0"/>
              </a:rPr>
              <a:t>the </a:t>
            </a:r>
            <a:r>
              <a:rPr lang="en-US" sz="2000" b="1" u="sng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more </a:t>
            </a:r>
            <a:r>
              <a:rPr lang="en-US" sz="2400" b="1" u="sng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protection</a:t>
            </a:r>
            <a:r>
              <a:rPr lang="en-US" sz="2000" dirty="0" smtClean="0">
                <a:latin typeface="Arial" charset="0"/>
                <a:cs typeface="Arial" charset="0"/>
              </a:rPr>
              <a:t> the MPA provides. </a:t>
            </a:r>
          </a:p>
          <a:p>
            <a:pPr algn="just"/>
            <a:r>
              <a:rPr lang="en-US" sz="2400" dirty="0" smtClean="0">
                <a:latin typeface="Arial" charset="0"/>
                <a:cs typeface="Arial" charset="0"/>
              </a:rPr>
              <a:t>Conversely, placing an MPA where there are fewer organisms to protect provides proportionally less protective benefit. </a:t>
            </a:r>
          </a:p>
          <a:p>
            <a:pPr algn="just"/>
            <a:r>
              <a:rPr lang="en-US" sz="2400" dirty="0" smtClean="0">
                <a:latin typeface="Arial" charset="0"/>
                <a:cs typeface="Arial" charset="0"/>
              </a:rPr>
              <a:t>The networking benefits of MPAs are also determined by the </a:t>
            </a:r>
            <a:r>
              <a:rPr lang="en-US" sz="2400" u="sng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location of MPAs relative to each other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smtClean="0">
                <a:latin typeface="Arial" charset="0"/>
                <a:cs typeface="Arial" charset="0"/>
              </a:rPr>
              <a:t>(</a:t>
            </a:r>
            <a:r>
              <a:rPr lang="en-US" sz="2400" b="1" u="sng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their </a:t>
            </a:r>
            <a:r>
              <a:rPr lang="en-US" sz="2400" b="1" u="sng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connectivity</a:t>
            </a:r>
            <a:r>
              <a:rPr lang="en-US" sz="2400" dirty="0" smtClean="0">
                <a:latin typeface="Arial" charset="0"/>
                <a:cs typeface="Arial" charset="0"/>
              </a:rPr>
              <a:t>).</a:t>
            </a:r>
            <a:endParaRPr lang="en-US" sz="2400" dirty="0" smtClean="0">
              <a:latin typeface="Arial" charset="0"/>
              <a:cs typeface="Arial" charset="0"/>
            </a:endParaRPr>
          </a:p>
          <a:p>
            <a:pPr algn="just" eaLnBrk="1" hangingPunct="1">
              <a:buFont typeface="Arial" charset="0"/>
              <a:buNone/>
            </a:pPr>
            <a:endParaRPr lang="en-US" sz="24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 algn="just">
              <a:buFont typeface="Arial" charset="0"/>
              <a:buNone/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2. Size, Number and Area of MPA:</a:t>
            </a:r>
          </a:p>
          <a:p>
            <a:pPr algn="just"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400" b="1" i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size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of an MPA and the </a:t>
            </a:r>
            <a:r>
              <a:rPr lang="en-US" sz="2400" b="1" i="1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number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of MPAs in a network –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and the </a:t>
            </a:r>
            <a:r>
              <a:rPr lang="en-US" sz="2400" b="1" i="1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total area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they cover – are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also factors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determining their effect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Obviously, the </a:t>
            </a:r>
            <a:r>
              <a:rPr lang="en-US" sz="2400" b="1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larger the total area </a:t>
            </a:r>
            <a:r>
              <a:rPr lang="en-US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protected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the </a:t>
            </a:r>
            <a:r>
              <a:rPr lang="en-US" sz="2400" b="1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greater the </a:t>
            </a:r>
            <a:r>
              <a:rPr lang="en-US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protective benefit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all other factors being equal.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en-US" sz="240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Multiple </a:t>
            </a:r>
            <a:r>
              <a:rPr lang="en-US" sz="2400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independent </a:t>
            </a:r>
            <a:r>
              <a:rPr lang="en-US" sz="240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or unconnected </a:t>
            </a:r>
            <a:r>
              <a:rPr lang="en-US" sz="2400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MPAs of the same total size will be less able to sustain </a:t>
            </a:r>
            <a:r>
              <a:rPr lang="en-US" sz="240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 population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4" algn="just"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However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if the smaller MPAs are connected </a:t>
            </a:r>
            <a:r>
              <a:rPr lang="en-US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they </a:t>
            </a:r>
            <a:r>
              <a:rPr lang="en-US" sz="2400" b="1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may be better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at sustaining a population.</a:t>
            </a:r>
          </a:p>
          <a:p>
            <a:pPr algn="just"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 algn="just">
              <a:buFont typeface="Arial" charset="0"/>
              <a:buNone/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3. Nature of Protection: </a:t>
            </a:r>
            <a:endParaRPr lang="en-US" sz="28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Font typeface="Arial" charset="0"/>
              <a:buNone/>
              <a:defRPr/>
            </a:pPr>
            <a:endParaRPr lang="en-US" sz="14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nature 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of protection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in an MPA determines the effect on species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and habitats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  <a:defRPr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en-US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MPAs </a:t>
            </a:r>
            <a:r>
              <a:rPr lang="en-US" sz="2400" b="1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that prohibit all human extractive activity within </a:t>
            </a:r>
            <a:r>
              <a:rPr lang="en-US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their boundaries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3" algn="just"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en-US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provide greater conservation benefit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than MPAs that allow some activity, such as fishing with certain gears or for specific species.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334000"/>
          </a:xfrm>
        </p:spPr>
        <p:txBody>
          <a:bodyPr>
            <a:normAutofit/>
          </a:bodyPr>
          <a:lstStyle/>
          <a:p>
            <a:pPr marL="0" indent="0" algn="just">
              <a:buFont typeface="Arial" charset="0"/>
              <a:buNone/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4. Movement of Animals:</a:t>
            </a:r>
          </a:p>
          <a:p>
            <a:pPr algn="just"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effectiveness of MPAs is also determined by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movement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of animals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in and out of MPAs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defRPr/>
            </a:pPr>
            <a:r>
              <a:rPr lang="en-US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Less </a:t>
            </a:r>
            <a:r>
              <a:rPr lang="en-US" sz="2400" b="1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movement means more </a:t>
            </a:r>
            <a:r>
              <a:rPr lang="en-US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protection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for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the species or population within the MPA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However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MPAs </a:t>
            </a:r>
            <a:r>
              <a:rPr lang="en-US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may benefit </a:t>
            </a:r>
            <a:r>
              <a:rPr lang="en-US" sz="2400" b="1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populations and fisheries beyond their borders </a:t>
            </a:r>
            <a:r>
              <a:rPr lang="en-US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by –</a:t>
            </a:r>
          </a:p>
          <a:p>
            <a:pPr lvl="1" algn="just">
              <a:defRPr/>
            </a:pPr>
            <a:r>
              <a:rPr lang="en-US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exporting eggs </a:t>
            </a:r>
            <a:r>
              <a:rPr lang="en-US" sz="2400" b="1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and larvae to support recruitment outside </a:t>
            </a:r>
            <a:r>
              <a:rPr lang="en-US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MPAs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lvl="1" algn="just">
              <a:buNone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and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by </a:t>
            </a:r>
            <a:r>
              <a:rPr lang="en-US" sz="2400" b="1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migration of </a:t>
            </a:r>
            <a:r>
              <a:rPr lang="en-US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legal-sized individuals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so that they can add to the fishery resources outside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MPAs.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15000"/>
          </a:xfrm>
        </p:spPr>
        <p:txBody>
          <a:bodyPr>
            <a:normAutofit/>
          </a:bodyPr>
          <a:lstStyle/>
          <a:p>
            <a:pPr marL="0" indent="0" algn="just">
              <a:buFont typeface="Arial" charset="0"/>
              <a:buNone/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5. Activities Outside MPA:</a:t>
            </a:r>
          </a:p>
          <a:p>
            <a:pPr algn="just"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Even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with complete protection inside an MPA, </a:t>
            </a:r>
            <a:r>
              <a:rPr lang="en-US" sz="2400" b="1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benefits may be </a:t>
            </a:r>
            <a:r>
              <a:rPr lang="en-US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jeopardized </a:t>
            </a:r>
            <a:r>
              <a:rPr lang="en-US" sz="2400" b="1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by </a:t>
            </a:r>
            <a:r>
              <a:rPr lang="en-US" sz="2400" b="1" i="1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activities outside the MPA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400" b="1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greater the </a:t>
            </a:r>
            <a:r>
              <a:rPr lang="en-US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fishing pressure </a:t>
            </a:r>
            <a:r>
              <a:rPr lang="en-US" sz="2400" b="1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on stock outside MPA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boundaries, the larger the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portion of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stock protected by MPAs must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to be sustained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the resources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being fished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Also, </a:t>
            </a:r>
            <a:r>
              <a:rPr lang="en-US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activities outside MPAs that degrade habitat and water quality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may undermine the effectiveness of MPAs (e.g. because water quality will not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honour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MPA boundaries). </a:t>
            </a:r>
          </a:p>
          <a:p>
            <a:pPr algn="just"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 effects of the MPA are conditioned by the effectiveness of management of all human activities, including fisheries, outside of the MPA.</a:t>
            </a:r>
          </a:p>
          <a:p>
            <a:pPr algn="just"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>
          <a:xfrm>
            <a:off x="228600" y="914400"/>
            <a:ext cx="8686800" cy="36576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b="1" dirty="0" smtClean="0"/>
              <a:t>FISHERIES MANAGEMENT &amp; CONSERVATION &amp;</a:t>
            </a:r>
            <a:br>
              <a:rPr lang="en-US" sz="3600" b="1" dirty="0" smtClean="0"/>
            </a:br>
            <a:r>
              <a:rPr lang="en-US" sz="3600" b="1" dirty="0" smtClean="0">
                <a:solidFill>
                  <a:srgbClr val="009900"/>
                </a:solidFill>
              </a:rPr>
              <a:t>ECOSYSTEM APPROACH TO FISHERIES</a:t>
            </a:r>
            <a:r>
              <a:rPr lang="en-US" sz="3600" b="1" dirty="0" smtClean="0"/>
              <a:t> (</a:t>
            </a:r>
            <a:r>
              <a:rPr lang="en-US" sz="3600" b="1" dirty="0" smtClean="0">
                <a:solidFill>
                  <a:srgbClr val="009900"/>
                </a:solidFill>
              </a:rPr>
              <a:t>EAF</a:t>
            </a:r>
            <a:r>
              <a:rPr lang="en-US" sz="3600" b="1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b="1" dirty="0" smtClean="0"/>
              <a:t>FISHERIES MANAGEMENT &amp; CONSERVATION AND </a:t>
            </a:r>
            <a:br>
              <a:rPr lang="en-US" sz="2800" b="1" dirty="0" smtClean="0"/>
            </a:br>
            <a:r>
              <a:rPr lang="en-US" sz="2800" b="1" dirty="0" smtClean="0">
                <a:solidFill>
                  <a:srgbClr val="009900"/>
                </a:solidFill>
              </a:rPr>
              <a:t>ECOSYSTEM APPROACH TO FISHERIES</a:t>
            </a:r>
            <a:r>
              <a:rPr lang="en-US" sz="2800" b="1" dirty="0" smtClean="0"/>
              <a:t> (</a:t>
            </a:r>
            <a:r>
              <a:rPr lang="en-US" sz="2800" b="1" dirty="0" smtClean="0">
                <a:solidFill>
                  <a:srgbClr val="009900"/>
                </a:solidFill>
              </a:rPr>
              <a:t>EAF</a:t>
            </a:r>
            <a:r>
              <a:rPr lang="en-US" sz="2800" b="1" dirty="0" smtClean="0"/>
              <a:t>)</a:t>
            </a:r>
          </a:p>
        </p:txBody>
      </p:sp>
      <p:sp>
        <p:nvSpPr>
          <p:cNvPr id="13315" name="Rectangle 3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en-US" sz="2400" dirty="0" smtClean="0">
                <a:latin typeface="Arial" charset="0"/>
                <a:cs typeface="Arial" charset="0"/>
              </a:rPr>
              <a:t>FAO </a:t>
            </a:r>
            <a:r>
              <a:rPr lang="en-US" sz="2400" b="1" dirty="0" smtClean="0">
                <a:solidFill>
                  <a:srgbClr val="009900"/>
                </a:solidFill>
                <a:latin typeface="Arial" charset="0"/>
                <a:cs typeface="Arial" charset="0"/>
              </a:rPr>
              <a:t>Definition of EAF</a:t>
            </a:r>
            <a:r>
              <a:rPr lang="en-US" sz="2400" dirty="0" smtClean="0">
                <a:latin typeface="Arial" charset="0"/>
                <a:cs typeface="Arial" charset="0"/>
              </a:rPr>
              <a:t>:</a:t>
            </a:r>
          </a:p>
          <a:p>
            <a:pPr algn="just" eaLnBrk="1" hangingPunct="1">
              <a:buFont typeface="Arial" charset="0"/>
              <a:buNone/>
            </a:pPr>
            <a:r>
              <a:rPr lang="en-US" sz="2400" dirty="0" smtClean="0">
                <a:latin typeface="Arial" charset="0"/>
                <a:cs typeface="Arial" charset="0"/>
              </a:rPr>
              <a:t>	# An ecosystem approach to fisheries strives </a:t>
            </a:r>
            <a:r>
              <a:rPr lang="en-US" sz="2400" dirty="0" smtClean="0">
                <a:solidFill>
                  <a:schemeClr val="hlink"/>
                </a:solidFill>
                <a:latin typeface="Arial" charset="0"/>
                <a:cs typeface="Arial" charset="0"/>
              </a:rPr>
              <a:t>to balance diverse </a:t>
            </a:r>
            <a:r>
              <a:rPr lang="en-US" sz="2800" b="1" u="sng" dirty="0" smtClean="0">
                <a:solidFill>
                  <a:schemeClr val="hlink"/>
                </a:solidFill>
                <a:latin typeface="Arial" charset="0"/>
                <a:cs typeface="Arial" charset="0"/>
              </a:rPr>
              <a:t>societal objectives</a:t>
            </a:r>
            <a:r>
              <a:rPr lang="en-US" sz="2400" dirty="0" smtClean="0">
                <a:latin typeface="Arial" charset="0"/>
                <a:cs typeface="Arial" charset="0"/>
              </a:rPr>
              <a:t>, </a:t>
            </a:r>
          </a:p>
          <a:p>
            <a:pPr algn="just" eaLnBrk="1" hangingPunct="1">
              <a:buFont typeface="Arial" charset="0"/>
              <a:buNone/>
            </a:pPr>
            <a:r>
              <a:rPr lang="en-US" sz="2400" dirty="0" smtClean="0">
                <a:latin typeface="Arial" charset="0"/>
                <a:cs typeface="Arial" charset="0"/>
              </a:rPr>
              <a:t>	# by taking into account the </a:t>
            </a:r>
            <a:r>
              <a:rPr lang="en-US" sz="2400" dirty="0" smtClean="0">
                <a:solidFill>
                  <a:schemeClr val="hlink"/>
                </a:solidFill>
                <a:latin typeface="Arial" charset="0"/>
                <a:cs typeface="Arial" charset="0"/>
              </a:rPr>
              <a:t>knowledge and uncertainties</a:t>
            </a:r>
            <a:r>
              <a:rPr lang="en-US" sz="2400" dirty="0" smtClean="0">
                <a:latin typeface="Arial" charset="0"/>
                <a:cs typeface="Arial" charset="0"/>
              </a:rPr>
              <a:t> about </a:t>
            </a:r>
            <a:r>
              <a:rPr lang="en-US" sz="2400" b="1" u="sng" dirty="0" smtClean="0">
                <a:solidFill>
                  <a:schemeClr val="hlink"/>
                </a:solidFill>
                <a:latin typeface="Arial" charset="0"/>
                <a:cs typeface="Arial" charset="0"/>
              </a:rPr>
              <a:t>biotic</a:t>
            </a:r>
            <a:r>
              <a:rPr lang="en-US" sz="2400" dirty="0" smtClean="0">
                <a:solidFill>
                  <a:schemeClr val="hlink"/>
                </a:solidFill>
                <a:latin typeface="Arial" charset="0"/>
                <a:cs typeface="Arial" charset="0"/>
              </a:rPr>
              <a:t>, </a:t>
            </a:r>
            <a:r>
              <a:rPr lang="en-US" sz="2400" b="1" u="sng" dirty="0" err="1" smtClean="0">
                <a:solidFill>
                  <a:schemeClr val="hlink"/>
                </a:solidFill>
                <a:latin typeface="Arial" charset="0"/>
                <a:cs typeface="Arial" charset="0"/>
              </a:rPr>
              <a:t>abiotic</a:t>
            </a:r>
            <a:r>
              <a:rPr lang="en-US" sz="2400" dirty="0" smtClean="0">
                <a:solidFill>
                  <a:schemeClr val="hlink"/>
                </a:solidFill>
                <a:latin typeface="Arial" charset="0"/>
                <a:cs typeface="Arial" charset="0"/>
              </a:rPr>
              <a:t> and </a:t>
            </a:r>
            <a:r>
              <a:rPr lang="en-US" sz="2400" b="1" u="sng" dirty="0" smtClean="0">
                <a:solidFill>
                  <a:schemeClr val="hlink"/>
                </a:solidFill>
                <a:latin typeface="Arial" charset="0"/>
                <a:cs typeface="Arial" charset="0"/>
              </a:rPr>
              <a:t>human components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smtClean="0">
                <a:solidFill>
                  <a:schemeClr val="folHlink"/>
                </a:solidFill>
                <a:latin typeface="Arial" charset="0"/>
                <a:cs typeface="Arial" charset="0"/>
              </a:rPr>
              <a:t>of </a:t>
            </a:r>
            <a:r>
              <a:rPr lang="en-US" sz="2400" b="1" u="sng" dirty="0" smtClean="0">
                <a:solidFill>
                  <a:srgbClr val="CC3300"/>
                </a:solidFill>
                <a:latin typeface="Arial" charset="0"/>
                <a:cs typeface="Arial" charset="0"/>
              </a:rPr>
              <a:t>ecosystems</a:t>
            </a:r>
            <a:r>
              <a:rPr lang="en-US" sz="2400" dirty="0" smtClean="0">
                <a:latin typeface="Arial" charset="0"/>
                <a:cs typeface="Arial" charset="0"/>
              </a:rPr>
              <a:t> and </a:t>
            </a:r>
            <a:r>
              <a:rPr lang="en-US" sz="2400" u="sng" dirty="0" smtClean="0">
                <a:solidFill>
                  <a:srgbClr val="CC3300"/>
                </a:solidFill>
                <a:latin typeface="Arial" charset="0"/>
                <a:cs typeface="Arial" charset="0"/>
              </a:rPr>
              <a:t>their interactions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</a:p>
          <a:p>
            <a:pPr algn="just" eaLnBrk="1" hangingPunct="1">
              <a:buFont typeface="Arial" charset="0"/>
              <a:buNone/>
            </a:pPr>
            <a:r>
              <a:rPr lang="en-US" sz="2400" dirty="0" smtClean="0">
                <a:latin typeface="Arial" charset="0"/>
                <a:cs typeface="Arial" charset="0"/>
              </a:rPr>
              <a:t>	and </a:t>
            </a:r>
          </a:p>
          <a:p>
            <a:pPr algn="just" eaLnBrk="1" hangingPunct="1">
              <a:buFont typeface="Arial" charset="0"/>
              <a:buNone/>
            </a:pPr>
            <a:r>
              <a:rPr lang="en-US" sz="2400" dirty="0" smtClean="0">
                <a:latin typeface="Arial" charset="0"/>
                <a:cs typeface="Arial" charset="0"/>
              </a:rPr>
              <a:t>	# applying an </a:t>
            </a:r>
            <a:r>
              <a:rPr lang="en-US" sz="2400" b="1" u="sng" dirty="0" smtClean="0">
                <a:solidFill>
                  <a:schemeClr val="hlink"/>
                </a:solidFill>
                <a:latin typeface="Arial" charset="0"/>
                <a:cs typeface="Arial" charset="0"/>
              </a:rPr>
              <a:t>integrated approach to fisheries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b="1" u="sng" dirty="0" smtClean="0">
                <a:solidFill>
                  <a:srgbClr val="CC3300"/>
                </a:solidFill>
                <a:latin typeface="Arial" charset="0"/>
                <a:cs typeface="Arial" charset="0"/>
              </a:rPr>
              <a:t>within ecologically meaningful boundaries</a:t>
            </a:r>
            <a:r>
              <a:rPr lang="en-US" sz="2400" dirty="0" smtClean="0">
                <a:latin typeface="Arial" charset="0"/>
                <a:cs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2"/>
          <p:cNvSpPr>
            <a:spLocks noChangeShapeType="1"/>
          </p:cNvSpPr>
          <p:nvPr/>
        </p:nvSpPr>
        <p:spPr bwMode="auto">
          <a:xfrm>
            <a:off x="6572250" y="-52911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>
            <a:off x="6572250" y="-50355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6600825" y="-50355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6556375" y="-47244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6556375" y="-34226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6556375" y="-31623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600825" y="-31623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6600825" y="-29019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75" y="-39433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6600825" y="-36830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6556375" y="-31623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>
            <a:off x="6600825" y="-29019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>
            <a:off x="1763713" y="-18605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6556375" y="-23812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>
            <a:off x="6600825" y="-21209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>
            <a:off x="4060825" y="-13398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6556375" y="-8191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6556375" y="8524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6556375" y="11128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57" name="Line 21"/>
          <p:cNvSpPr>
            <a:spLocks noChangeShapeType="1"/>
          </p:cNvSpPr>
          <p:nvPr/>
        </p:nvSpPr>
        <p:spPr bwMode="auto">
          <a:xfrm>
            <a:off x="6556375" y="8524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58" name="Line 22"/>
          <p:cNvSpPr>
            <a:spLocks noChangeShapeType="1"/>
          </p:cNvSpPr>
          <p:nvPr/>
        </p:nvSpPr>
        <p:spPr bwMode="auto">
          <a:xfrm>
            <a:off x="6556375" y="11128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6600825" y="11128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>
            <a:off x="6556375" y="16335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61" name="Line 25"/>
          <p:cNvSpPr>
            <a:spLocks noChangeShapeType="1"/>
          </p:cNvSpPr>
          <p:nvPr/>
        </p:nvSpPr>
        <p:spPr bwMode="auto">
          <a:xfrm>
            <a:off x="6600825" y="18938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>
            <a:off x="6556375" y="26749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63" name="Line 27"/>
          <p:cNvSpPr>
            <a:spLocks noChangeShapeType="1"/>
          </p:cNvSpPr>
          <p:nvPr/>
        </p:nvSpPr>
        <p:spPr bwMode="auto">
          <a:xfrm>
            <a:off x="6600825" y="29352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aphicFrame>
        <p:nvGraphicFramePr>
          <p:cNvPr id="33858" name="Group 66"/>
          <p:cNvGraphicFramePr>
            <a:graphicFrameLocks noGrp="1"/>
          </p:cNvGraphicFramePr>
          <p:nvPr/>
        </p:nvGraphicFramePr>
        <p:xfrm>
          <a:off x="609600" y="98425"/>
          <a:ext cx="8458200" cy="6688138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3048000"/>
                <a:gridCol w="2819400"/>
              </a:tblGrid>
              <a:tr h="5937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Criteria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Conventional Fisheries management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EAF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5492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Paradigm </a:t>
                      </a: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(pattern)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Sector-based. Vertically integrated. Focusing on target resource and people.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Area-based. Holistic. Loosely cross-sectoral.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Focusing on habitats and ecosystem integrity.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1863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Governance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Objectives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Not always coherent or transparent.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“Optimal” system output. Social peace.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 desired state of the ecosystem (health, integrity).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24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Scientific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input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Formalized (particularly in regional commissions). Variable impact.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Less formalized. Less operational. Often insufficient. Stronger role of advocacy science.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1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Decision-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making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Most often top-down. Strongly influenced by industry lobbying.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Growing role of environmental NGOs.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Highly variable. Often more participative.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Strongly influenced by environmental lobbies. Stronger use of tribunals.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Role of the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media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Historically limited. Growing as fisheries crisis spreads.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Stronger use of the media.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24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Regional and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global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institutions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Central role of the Food and Agriculture Organization of the UN and regional fishery bodies.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Central role of United Nations Environment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Programme (UNEP) and the Regional Seas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Conventions.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00" name="Text Box 6"/>
          <p:cNvSpPr txBox="1">
            <a:spLocks noChangeArrowheads="1"/>
          </p:cNvSpPr>
          <p:nvPr/>
        </p:nvSpPr>
        <p:spPr bwMode="auto">
          <a:xfrm rot="-5400000">
            <a:off x="-2524125" y="3267075"/>
            <a:ext cx="5715000" cy="40005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Conventional Fisheries Management vs EAF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8" name="Group 2"/>
          <p:cNvGraphicFramePr>
            <a:graphicFrameLocks noGrp="1"/>
          </p:cNvGraphicFramePr>
          <p:nvPr>
            <p:ph/>
          </p:nvPr>
        </p:nvGraphicFramePr>
        <p:xfrm>
          <a:off x="304800" y="274638"/>
          <a:ext cx="8610600" cy="5552123"/>
        </p:xfrm>
        <a:graphic>
          <a:graphicData uri="http://schemas.openxmlformats.org/drawingml/2006/table">
            <a:tbl>
              <a:tblPr/>
              <a:tblGrid>
                <a:gridCol w="2536825"/>
                <a:gridCol w="3036888"/>
                <a:gridCol w="3036887"/>
              </a:tblGrid>
              <a:tr h="130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Criteria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Conventional Fisheries management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EAF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1323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Geographical basis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 process of overlapping and cascading subdivision of the oceans for allocation of resources and responsibilities.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 progressive consideration of larger-scale ecosystems for more comprehensive management, e.g. from specific areas to entire coastal zones and Large Marine Ecosystems (LME).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Stakeholder and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political base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Narrow. Essentially fishery stakeholders. Progressively opening to other interests.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Much broader. Society-wide. Often with support from recreational and small-scale fisheries.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0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Global instruments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1982 Law of the Sea Convention, UN Fish Stock Agreement and FAO Code of Conduct.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Ramsar Convention, UN Conference on Environment and Development and 1992Agenda 21, Convention on Biological Diversity and Jakarta Mandate.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7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Measures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Regulation of human activity inputs (gear, effort, capacity) or output (removals, quotas) and trade.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Protection of specified areas and habitats, including limitation or exclusion of extractive human activities. Total or partial ban of some human activities.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MPA?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Any </a:t>
            </a:r>
            <a:r>
              <a:rPr lang="en-US" b="1" u="sng" dirty="0" smtClean="0"/>
              <a:t>marine geographical area</a:t>
            </a:r>
            <a:r>
              <a:rPr lang="en-US" dirty="0" smtClean="0"/>
              <a:t> </a:t>
            </a:r>
          </a:p>
          <a:p>
            <a:pPr algn="just"/>
            <a:r>
              <a:rPr lang="en-US" dirty="0" smtClean="0"/>
              <a:t>that is </a:t>
            </a:r>
            <a:r>
              <a:rPr lang="en-US" b="1" u="sng" dirty="0" smtClean="0"/>
              <a:t>afforded greater protection</a:t>
            </a:r>
            <a:r>
              <a:rPr lang="en-US" dirty="0" smtClean="0"/>
              <a:t> </a:t>
            </a:r>
          </a:p>
          <a:p>
            <a:pPr lvl="1" algn="just"/>
            <a:r>
              <a:rPr lang="en-US" sz="3200" u="sng" dirty="0" smtClean="0"/>
              <a:t>than the surrounding waters </a:t>
            </a:r>
          </a:p>
          <a:p>
            <a:pPr algn="just"/>
            <a:r>
              <a:rPr lang="en-US" b="1" u="sng" dirty="0" smtClean="0"/>
              <a:t>for biodiversity conservation</a:t>
            </a:r>
            <a:r>
              <a:rPr lang="en-US" dirty="0" smtClean="0"/>
              <a:t> </a:t>
            </a:r>
          </a:p>
          <a:p>
            <a:pPr algn="just"/>
            <a:r>
              <a:rPr lang="en-US" dirty="0" smtClean="0"/>
              <a:t>or </a:t>
            </a:r>
            <a:r>
              <a:rPr lang="en-US" b="1" u="sng" dirty="0" smtClean="0"/>
              <a:t>fisheries management purposes</a:t>
            </a:r>
            <a:r>
              <a:rPr lang="en-US" dirty="0" smtClean="0"/>
              <a:t> </a:t>
            </a:r>
          </a:p>
          <a:p>
            <a:pPr lvl="3" algn="just"/>
            <a:r>
              <a:rPr lang="en-US" sz="4000" i="1" dirty="0" smtClean="0"/>
              <a:t>will be considered an MPA.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What is an MPA?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1020762"/>
            <a:ext cx="9160891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1447800" y="3139190"/>
            <a:ext cx="1219200" cy="2286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752600" y="1219200"/>
            <a:ext cx="1676400" cy="3810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09600" y="4542020"/>
            <a:ext cx="1600200" cy="4572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796790" y="2667000"/>
            <a:ext cx="1143000" cy="533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966210" y="3748790"/>
            <a:ext cx="1066800" cy="3048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410200" y="1752600"/>
            <a:ext cx="1447800" cy="53340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7636240" y="1600200"/>
            <a:ext cx="1219200" cy="60960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644390" y="3551420"/>
            <a:ext cx="990600" cy="30480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4252210" y="2834390"/>
            <a:ext cx="1295400" cy="53340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5668780" y="5211580"/>
            <a:ext cx="1875020" cy="28981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50560" y="5562600"/>
            <a:ext cx="3551420" cy="114300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505200" y="6400800"/>
            <a:ext cx="1099280" cy="30480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85800"/>
          </a:xfrm>
        </p:spPr>
        <p:txBody>
          <a:bodyPr>
            <a:normAutofit/>
          </a:bodyPr>
          <a:lstStyle/>
          <a:p>
            <a:pPr marL="0" indent="0" algn="ctr" eaLnBrk="1" hangingPunct="1">
              <a:buFont typeface="Arial" charset="0"/>
              <a:buNone/>
            </a:pPr>
            <a:r>
              <a:rPr lang="en-US" b="1" dirty="0" smtClean="0">
                <a:latin typeface="Arial" charset="0"/>
                <a:cs typeface="Arial" charset="0"/>
              </a:rPr>
              <a:t>MPA Categories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pic>
        <p:nvPicPr>
          <p:cNvPr id="409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447800"/>
            <a:ext cx="8205788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Connector 12"/>
          <p:cNvCxnSpPr/>
          <p:nvPr/>
        </p:nvCxnSpPr>
        <p:spPr>
          <a:xfrm>
            <a:off x="5149701" y="2394099"/>
            <a:ext cx="2834640" cy="158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116033" y="2980845"/>
            <a:ext cx="3200400" cy="158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37299" y="3547732"/>
            <a:ext cx="2743200" cy="158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002466" y="3787146"/>
            <a:ext cx="731520" cy="158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149701" y="4136066"/>
            <a:ext cx="3017520" cy="158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125247" y="4712179"/>
            <a:ext cx="2834640" cy="158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991833" y="4940779"/>
            <a:ext cx="914400" cy="158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449894" y="5257800"/>
            <a:ext cx="2194560" cy="158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991833" y="5529113"/>
            <a:ext cx="1005840" cy="158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33400" y="2667000"/>
            <a:ext cx="8077200" cy="274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533400" y="3276600"/>
            <a:ext cx="8077200" cy="274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33400" y="3886200"/>
            <a:ext cx="8077200" cy="274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533400" y="4495800"/>
            <a:ext cx="8077200" cy="274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533400" y="5029200"/>
            <a:ext cx="8077200" cy="274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300" b="1" dirty="0"/>
              <a:t>WHAT ARE THE PRIMARY REASONS FOR ESTABLISHING MPAs</a:t>
            </a:r>
            <a:r>
              <a:rPr lang="en-US" sz="3300" b="1" dirty="0" smtClean="0"/>
              <a:t>?</a:t>
            </a:r>
            <a:endParaRPr lang="en-US" sz="3300" dirty="0"/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2"/>
          <a:srcRect t="11946"/>
          <a:stretch>
            <a:fillRect/>
          </a:stretch>
        </p:blipFill>
        <p:spPr bwMode="auto">
          <a:xfrm>
            <a:off x="990600" y="1066800"/>
            <a:ext cx="7239000" cy="542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AutoShape 2" descr="Image result for primary reasons for establishing m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364" name="AutoShape 4" descr="Image result for primary reasons for establishing m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366" name="AutoShape 6" descr="Image result for primary reasons for establishing m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525963"/>
          </a:xfrm>
        </p:spPr>
        <p:txBody>
          <a:bodyPr>
            <a:normAutofit lnSpcReduction="10000"/>
          </a:bodyPr>
          <a:lstStyle/>
          <a:p>
            <a:pPr marL="457200" indent="-457200" algn="just" eaLnBrk="1" hangingPunct="1">
              <a:lnSpc>
                <a:spcPct val="80000"/>
              </a:lnSpc>
              <a:buFont typeface="Arial" charset="0"/>
              <a:buAutoNum type="alphaUcPeriod"/>
            </a:pPr>
            <a:r>
              <a:rPr lang="en-US" sz="2500" b="1" dirty="0" smtClean="0">
                <a:solidFill>
                  <a:srgbClr val="00B050"/>
                </a:solidFill>
                <a:latin typeface="Arial" charset="0"/>
                <a:cs typeface="Arial" charset="0"/>
              </a:rPr>
              <a:t>DIRECT OBJECTIVES </a:t>
            </a:r>
            <a:r>
              <a:rPr lang="en-US" sz="2500" b="1" dirty="0" smtClean="0">
                <a:latin typeface="Arial" charset="0"/>
                <a:cs typeface="Arial" charset="0"/>
              </a:rPr>
              <a:t>for establishing MPAs:</a:t>
            </a:r>
          </a:p>
          <a:p>
            <a:pPr marL="457200" indent="-457200" algn="just" eaLnBrk="1" hangingPunct="1">
              <a:lnSpc>
                <a:spcPct val="80000"/>
              </a:lnSpc>
              <a:buNone/>
            </a:pPr>
            <a:endParaRPr lang="en-US" sz="1100" b="1" dirty="0" smtClean="0">
              <a:latin typeface="Arial" charset="0"/>
              <a:cs typeface="Arial" charset="0"/>
            </a:endParaRPr>
          </a:p>
          <a:p>
            <a:pPr marL="0" indent="0" algn="just" eaLnBrk="1" hangingPunct="1">
              <a:lnSpc>
                <a:spcPct val="80000"/>
              </a:lnSpc>
            </a:pPr>
            <a:r>
              <a:rPr lang="en-US" sz="2500" dirty="0" smtClean="0">
                <a:latin typeface="Arial" charset="0"/>
                <a:cs typeface="Arial" charset="0"/>
              </a:rPr>
              <a:t> rebuilding </a:t>
            </a:r>
            <a:r>
              <a:rPr lang="en-US" sz="2500" b="1" u="sng" dirty="0" smtClean="0">
                <a:latin typeface="Arial" charset="0"/>
                <a:cs typeface="Arial" charset="0"/>
              </a:rPr>
              <a:t>fish stocks</a:t>
            </a:r>
            <a:r>
              <a:rPr lang="en-US" sz="2500" dirty="0" smtClean="0">
                <a:latin typeface="Arial" charset="0"/>
                <a:cs typeface="Arial" charset="0"/>
              </a:rPr>
              <a:t>; </a:t>
            </a:r>
          </a:p>
          <a:p>
            <a:pPr marL="0" indent="0" algn="just" eaLnBrk="1" hangingPunct="1">
              <a:lnSpc>
                <a:spcPct val="80000"/>
              </a:lnSpc>
            </a:pPr>
            <a:r>
              <a:rPr lang="en-US" sz="2500" dirty="0" smtClean="0">
                <a:latin typeface="Arial" charset="0"/>
                <a:cs typeface="Arial" charset="0"/>
              </a:rPr>
              <a:t> </a:t>
            </a:r>
            <a:r>
              <a:rPr lang="en-US" sz="25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ensuring </a:t>
            </a:r>
            <a:r>
              <a:rPr lang="en-US" sz="2500" b="1" u="sng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sustainability of fish stocks &amp; fisheries</a:t>
            </a:r>
            <a:r>
              <a:rPr lang="en-US" sz="25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; </a:t>
            </a:r>
          </a:p>
          <a:p>
            <a:pPr marL="0" indent="0" algn="just" eaLnBrk="1" hangingPunct="1">
              <a:lnSpc>
                <a:spcPct val="80000"/>
              </a:lnSpc>
            </a:pPr>
            <a:r>
              <a:rPr lang="en-US" sz="2500" dirty="0" smtClean="0">
                <a:latin typeface="Arial" charset="0"/>
                <a:cs typeface="Arial" charset="0"/>
              </a:rPr>
              <a:t> </a:t>
            </a:r>
            <a:r>
              <a:rPr lang="en-US" sz="2500" b="1" u="sng" dirty="0" smtClean="0">
                <a:latin typeface="Arial" charset="0"/>
                <a:cs typeface="Arial" charset="0"/>
              </a:rPr>
              <a:t>protection of marine biodiversity</a:t>
            </a:r>
            <a:r>
              <a:rPr lang="en-US" sz="2500" dirty="0" smtClean="0">
                <a:latin typeface="Arial" charset="0"/>
                <a:cs typeface="Arial" charset="0"/>
              </a:rPr>
              <a:t> and </a:t>
            </a:r>
            <a:r>
              <a:rPr lang="en-US" sz="2500" b="1" u="sng" dirty="0" smtClean="0">
                <a:latin typeface="Arial" charset="0"/>
                <a:cs typeface="Arial" charset="0"/>
              </a:rPr>
              <a:t>critical habitats</a:t>
            </a:r>
            <a:r>
              <a:rPr lang="en-US" sz="2500" dirty="0" smtClean="0">
                <a:latin typeface="Arial" charset="0"/>
                <a:cs typeface="Arial" charset="0"/>
              </a:rPr>
              <a:t>; </a:t>
            </a:r>
          </a:p>
          <a:p>
            <a:pPr marL="0" indent="0" algn="just" eaLnBrk="1" hangingPunct="1">
              <a:lnSpc>
                <a:spcPct val="80000"/>
              </a:lnSpc>
            </a:pPr>
            <a:r>
              <a:rPr lang="en-US" sz="2500" dirty="0" smtClean="0">
                <a:latin typeface="Arial" charset="0"/>
                <a:cs typeface="Arial" charset="0"/>
              </a:rPr>
              <a:t> </a:t>
            </a:r>
            <a:r>
              <a:rPr lang="en-US" sz="25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support local &amp; traditional </a:t>
            </a:r>
            <a:r>
              <a:rPr lang="en-US" sz="2500" b="1" u="sng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sustainable marine-based lifestyles &amp; communities</a:t>
            </a:r>
            <a:r>
              <a:rPr lang="en-US" sz="25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;</a:t>
            </a:r>
          </a:p>
          <a:p>
            <a:pPr marL="0" indent="0" algn="just" eaLnBrk="1" hangingPunct="1">
              <a:lnSpc>
                <a:spcPct val="80000"/>
              </a:lnSpc>
            </a:pPr>
            <a:r>
              <a:rPr lang="en-US" sz="2500" dirty="0" smtClean="0">
                <a:latin typeface="Arial" charset="0"/>
                <a:cs typeface="Arial" charset="0"/>
              </a:rPr>
              <a:t> increase </a:t>
            </a:r>
            <a:r>
              <a:rPr lang="en-US" sz="2500" b="1" u="sng" dirty="0" smtClean="0">
                <a:latin typeface="Arial" charset="0"/>
                <a:cs typeface="Arial" charset="0"/>
              </a:rPr>
              <a:t>resilience</a:t>
            </a:r>
            <a:r>
              <a:rPr lang="en-US" sz="2500" dirty="0" smtClean="0">
                <a:latin typeface="Arial" charset="0"/>
                <a:cs typeface="Arial" charset="0"/>
              </a:rPr>
              <a:t> (</a:t>
            </a:r>
            <a:r>
              <a:rPr lang="en-US" sz="2500" b="1" dirty="0" err="1" smtClean="0">
                <a:latin typeface="SutonnyMJ" pitchFamily="2" charset="0"/>
                <a:cs typeface="SutonnyMJ" pitchFamily="2" charset="0"/>
              </a:rPr>
              <a:t>Av‡Mi</a:t>
            </a:r>
            <a:r>
              <a:rPr lang="en-US" sz="25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500" b="1" dirty="0" err="1" smtClean="0">
                <a:latin typeface="SutonnyMJ" pitchFamily="2" charset="0"/>
                <a:cs typeface="SutonnyMJ" pitchFamily="2" charset="0"/>
              </a:rPr>
              <a:t>Ae¯’vq</a:t>
            </a:r>
            <a:r>
              <a:rPr lang="en-US" sz="25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500" b="1" dirty="0" err="1" smtClean="0">
                <a:latin typeface="SutonnyMJ" pitchFamily="2" charset="0"/>
                <a:cs typeface="SutonnyMJ" pitchFamily="2" charset="0"/>
              </a:rPr>
              <a:t>wd‡i</a:t>
            </a:r>
            <a:r>
              <a:rPr lang="en-US" sz="25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500" b="1" dirty="0" err="1" smtClean="0">
                <a:latin typeface="SutonnyMJ" pitchFamily="2" charset="0"/>
                <a:cs typeface="SutonnyMJ" pitchFamily="2" charset="0"/>
              </a:rPr>
              <a:t>Avmvi</a:t>
            </a:r>
            <a:r>
              <a:rPr lang="en-US" sz="2500" b="1" dirty="0" smtClean="0">
                <a:latin typeface="SutonnyMJ" pitchFamily="2" charset="0"/>
                <a:cs typeface="SutonnyMJ" pitchFamily="2" charset="0"/>
              </a:rPr>
              <a:t> ¸</a:t>
            </a:r>
            <a:r>
              <a:rPr lang="en-US" sz="2500" b="1" dirty="0" err="1" smtClean="0">
                <a:latin typeface="SutonnyMJ" pitchFamily="2" charset="0"/>
                <a:cs typeface="SutonnyMJ" pitchFamily="2" charset="0"/>
              </a:rPr>
              <a:t>Yvejx</a:t>
            </a:r>
            <a:r>
              <a:rPr lang="en-US" sz="2500" dirty="0" smtClean="0">
                <a:latin typeface="Arial" charset="0"/>
                <a:cs typeface="Arial" charset="0"/>
              </a:rPr>
              <a:t>) </a:t>
            </a:r>
            <a:r>
              <a:rPr lang="en-US" sz="2500" b="1" u="sng" dirty="0" smtClean="0">
                <a:latin typeface="Arial" charset="0"/>
                <a:cs typeface="Arial" charset="0"/>
              </a:rPr>
              <a:t>to climate</a:t>
            </a:r>
            <a:r>
              <a:rPr lang="en-US" sz="2500" dirty="0" smtClean="0">
                <a:latin typeface="Arial" charset="0"/>
                <a:cs typeface="Arial" charset="0"/>
              </a:rPr>
              <a:t> &amp; </a:t>
            </a:r>
            <a:r>
              <a:rPr lang="en-US" sz="2500" b="1" u="sng" dirty="0" smtClean="0">
                <a:latin typeface="Arial" charset="0"/>
                <a:cs typeface="Arial" charset="0"/>
              </a:rPr>
              <a:t>other</a:t>
            </a:r>
            <a:r>
              <a:rPr lang="en-US" sz="2500" dirty="0" smtClean="0">
                <a:latin typeface="Arial" charset="0"/>
                <a:cs typeface="Arial" charset="0"/>
              </a:rPr>
              <a:t> environmental </a:t>
            </a:r>
            <a:r>
              <a:rPr lang="en-US" sz="2500" b="1" u="sng" dirty="0" smtClean="0">
                <a:latin typeface="Arial" charset="0"/>
                <a:cs typeface="Arial" charset="0"/>
              </a:rPr>
              <a:t>changes</a:t>
            </a:r>
            <a:r>
              <a:rPr lang="en-US" sz="2500" dirty="0" smtClean="0">
                <a:latin typeface="Arial" charset="0"/>
                <a:cs typeface="Arial" charset="0"/>
              </a:rPr>
              <a:t>; </a:t>
            </a:r>
          </a:p>
          <a:p>
            <a:pPr marL="0" indent="0" algn="just" eaLnBrk="1" hangingPunct="1">
              <a:lnSpc>
                <a:spcPct val="80000"/>
              </a:lnSpc>
            </a:pPr>
            <a:r>
              <a:rPr lang="en-US" sz="2500" dirty="0" smtClean="0">
                <a:latin typeface="Arial" charset="0"/>
                <a:cs typeface="Arial" charset="0"/>
              </a:rPr>
              <a:t> </a:t>
            </a:r>
            <a:r>
              <a:rPr lang="en-US" sz="25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facilitate the </a:t>
            </a:r>
            <a:r>
              <a:rPr lang="en-US" sz="2500" b="1" u="sng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resolution of multiple stakeholder conflicts</a:t>
            </a:r>
            <a:r>
              <a:rPr lang="en-US" sz="25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; </a:t>
            </a:r>
          </a:p>
          <a:p>
            <a:pPr marL="0" indent="0" algn="just" eaLnBrk="1" hangingPunct="1">
              <a:lnSpc>
                <a:spcPct val="80000"/>
              </a:lnSpc>
            </a:pPr>
            <a:r>
              <a:rPr lang="en-US" sz="2500" dirty="0" smtClean="0">
                <a:latin typeface="Arial" charset="0"/>
                <a:cs typeface="Arial" charset="0"/>
              </a:rPr>
              <a:t> facilitate </a:t>
            </a:r>
            <a:r>
              <a:rPr lang="en-US" sz="2500" b="1" u="sng" dirty="0" smtClean="0">
                <a:latin typeface="Arial" charset="0"/>
                <a:cs typeface="Arial" charset="0"/>
              </a:rPr>
              <a:t>scientific research</a:t>
            </a:r>
            <a:r>
              <a:rPr lang="en-US" sz="2500" dirty="0" smtClean="0">
                <a:latin typeface="Arial" charset="0"/>
                <a:cs typeface="Arial" charset="0"/>
              </a:rPr>
              <a:t>, </a:t>
            </a:r>
            <a:r>
              <a:rPr lang="en-US" sz="2500" b="1" u="sng" dirty="0" smtClean="0">
                <a:latin typeface="Arial" charset="0"/>
                <a:cs typeface="Arial" charset="0"/>
              </a:rPr>
              <a:t>education</a:t>
            </a:r>
            <a:r>
              <a:rPr lang="en-US" sz="2500" dirty="0" smtClean="0">
                <a:latin typeface="Arial" charset="0"/>
                <a:cs typeface="Arial" charset="0"/>
              </a:rPr>
              <a:t> &amp; </a:t>
            </a:r>
            <a:r>
              <a:rPr lang="en-US" sz="2500" b="1" u="sng" dirty="0" smtClean="0">
                <a:latin typeface="Arial" charset="0"/>
                <a:cs typeface="Arial" charset="0"/>
              </a:rPr>
              <a:t>recreation</a:t>
            </a:r>
            <a:r>
              <a:rPr lang="en-US" sz="2500" dirty="0" smtClean="0">
                <a:latin typeface="Arial" charset="0"/>
                <a:cs typeface="Arial" charset="0"/>
              </a:rPr>
              <a:t>; </a:t>
            </a:r>
          </a:p>
          <a:p>
            <a:pPr marL="0" indent="0" algn="just" eaLnBrk="1" hangingPunct="1">
              <a:lnSpc>
                <a:spcPct val="80000"/>
              </a:lnSpc>
            </a:pPr>
            <a:r>
              <a:rPr lang="en-US" sz="2500" dirty="0" smtClean="0">
                <a:latin typeface="Arial" charset="0"/>
                <a:cs typeface="Arial" charset="0"/>
              </a:rPr>
              <a:t> </a:t>
            </a:r>
            <a:r>
              <a:rPr lang="en-US" sz="2500" b="1" u="sng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protect cultural and archaeological sites</a:t>
            </a:r>
            <a:r>
              <a:rPr lang="en-US" sz="25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19200" y="304800"/>
            <a:ext cx="6629400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0070C0"/>
                </a:solidFill>
              </a:rPr>
              <a:t>Objectives of Establishing </a:t>
            </a:r>
            <a:r>
              <a:rPr lang="en-US" sz="3600" b="1" dirty="0" smtClean="0">
                <a:solidFill>
                  <a:srgbClr val="0070C0"/>
                </a:solidFill>
              </a:rPr>
              <a:t>MPA</a:t>
            </a:r>
            <a:endParaRPr lang="en-GB" sz="3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334000"/>
          </a:xfrm>
        </p:spPr>
        <p:txBody>
          <a:bodyPr>
            <a:noAutofit/>
          </a:bodyPr>
          <a:lstStyle/>
          <a:p>
            <a:pPr marL="0" indent="0" algn="just" eaLnBrk="1" hangingPunct="1">
              <a:buFont typeface="Arial" charset="0"/>
              <a:buNone/>
            </a:pPr>
            <a:r>
              <a:rPr lang="en-US" sz="2600" b="1" dirty="0" smtClean="0">
                <a:solidFill>
                  <a:srgbClr val="00B050"/>
                </a:solidFill>
                <a:latin typeface="Arial" charset="0"/>
                <a:cs typeface="Arial" charset="0"/>
              </a:rPr>
              <a:t>B. </a:t>
            </a:r>
            <a:r>
              <a:rPr lang="en-US" sz="2600" b="1" dirty="0" smtClean="0">
                <a:solidFill>
                  <a:srgbClr val="00B050"/>
                </a:solidFill>
                <a:latin typeface="Arial" charset="0"/>
                <a:cs typeface="Arial" charset="0"/>
              </a:rPr>
              <a:t>INDIRECT </a:t>
            </a:r>
            <a:r>
              <a:rPr lang="en-US" sz="2600" b="1" dirty="0" smtClean="0">
                <a:solidFill>
                  <a:srgbClr val="00B050"/>
                </a:solidFill>
                <a:latin typeface="Arial" charset="0"/>
                <a:cs typeface="Arial" charset="0"/>
              </a:rPr>
              <a:t>OBJECTIVES </a:t>
            </a:r>
            <a:r>
              <a:rPr lang="en-US" sz="2600" b="1" dirty="0" smtClean="0">
                <a:latin typeface="Arial" charset="0"/>
                <a:cs typeface="Arial" charset="0"/>
              </a:rPr>
              <a:t>for establishing MPAs</a:t>
            </a:r>
            <a:r>
              <a:rPr lang="en-US" sz="2600" b="1" dirty="0" smtClean="0">
                <a:latin typeface="Arial" charset="0"/>
                <a:cs typeface="Arial" charset="0"/>
              </a:rPr>
              <a:t>:</a:t>
            </a:r>
          </a:p>
          <a:p>
            <a:pPr marL="0" indent="0" algn="just" eaLnBrk="1" hangingPunct="1">
              <a:buFont typeface="Arial" charset="0"/>
              <a:buNone/>
            </a:pPr>
            <a:endParaRPr lang="en-US" sz="1800" b="1" dirty="0" smtClean="0">
              <a:latin typeface="Arial" charset="0"/>
              <a:cs typeface="Arial" charset="0"/>
            </a:endParaRPr>
          </a:p>
          <a:p>
            <a:pPr marL="0" indent="0" algn="just" eaLnBrk="1" hangingPunct="1"/>
            <a:r>
              <a:rPr lang="en-US" sz="2500" dirty="0" smtClean="0">
                <a:latin typeface="Arial" charset="0"/>
                <a:cs typeface="Arial" charset="0"/>
              </a:rPr>
              <a:t> </a:t>
            </a:r>
            <a:r>
              <a:rPr lang="en-US" sz="2500" u="sng" dirty="0" smtClean="0">
                <a:latin typeface="Arial" charset="0"/>
                <a:cs typeface="Arial" charset="0"/>
              </a:rPr>
              <a:t>creating </a:t>
            </a:r>
            <a:r>
              <a:rPr lang="en-US" sz="2500" u="sng" dirty="0" smtClean="0">
                <a:solidFill>
                  <a:schemeClr val="accent1"/>
                </a:solidFill>
                <a:latin typeface="Arial" charset="0"/>
                <a:cs typeface="Arial" charset="0"/>
              </a:rPr>
              <a:t>opportunities for </a:t>
            </a:r>
            <a:r>
              <a:rPr lang="en-US" sz="2500" b="1" u="sng" dirty="0" smtClean="0">
                <a:solidFill>
                  <a:schemeClr val="accent1"/>
                </a:solidFill>
                <a:latin typeface="Arial" charset="0"/>
                <a:cs typeface="Arial" charset="0"/>
              </a:rPr>
              <a:t>alternative uses</a:t>
            </a:r>
            <a:r>
              <a:rPr lang="en-US" sz="2500" dirty="0" smtClean="0">
                <a:latin typeface="Arial" charset="0"/>
                <a:cs typeface="Arial" charset="0"/>
              </a:rPr>
              <a:t> and thereby helping </a:t>
            </a:r>
            <a:r>
              <a:rPr lang="en-US" sz="2500" b="1" u="sng" dirty="0" smtClean="0">
                <a:solidFill>
                  <a:schemeClr val="accent1"/>
                </a:solidFill>
                <a:latin typeface="Arial" charset="0"/>
                <a:cs typeface="Arial" charset="0"/>
              </a:rPr>
              <a:t>diversify the economy</a:t>
            </a:r>
            <a:r>
              <a:rPr lang="en-US" sz="2500" dirty="0" smtClean="0">
                <a:latin typeface="Arial" charset="0"/>
                <a:cs typeface="Arial" charset="0"/>
              </a:rPr>
              <a:t> </a:t>
            </a:r>
            <a:endParaRPr lang="en-US" sz="2500" dirty="0" smtClean="0">
              <a:latin typeface="Arial" charset="0"/>
              <a:cs typeface="Arial" charset="0"/>
            </a:endParaRPr>
          </a:p>
          <a:p>
            <a:pPr marL="400050" lvl="1" indent="0" algn="just"/>
            <a:r>
              <a:rPr lang="en-US" sz="2100" dirty="0" smtClean="0">
                <a:latin typeface="Arial" charset="0"/>
                <a:cs typeface="Arial" charset="0"/>
              </a:rPr>
              <a:t>e.g</a:t>
            </a:r>
            <a:r>
              <a:rPr lang="en-US" sz="2100" dirty="0" smtClean="0">
                <a:latin typeface="Arial" charset="0"/>
                <a:cs typeface="Arial" charset="0"/>
              </a:rPr>
              <a:t>. </a:t>
            </a:r>
            <a:endParaRPr lang="en-US" sz="2100" dirty="0" smtClean="0">
              <a:latin typeface="Arial" charset="0"/>
              <a:cs typeface="Arial" charset="0"/>
            </a:endParaRPr>
          </a:p>
          <a:p>
            <a:pPr marL="800100" lvl="2" indent="0" algn="just"/>
            <a:r>
              <a:rPr lang="en-US" sz="2200" dirty="0" smtClean="0">
                <a:latin typeface="Arial" charset="0"/>
                <a:cs typeface="Arial" charset="0"/>
              </a:rPr>
              <a:t> through </a:t>
            </a:r>
            <a:r>
              <a:rPr lang="en-US" sz="2200" u="sng" dirty="0" smtClean="0">
                <a:latin typeface="Arial" charset="0"/>
                <a:cs typeface="Arial" charset="0"/>
              </a:rPr>
              <a:t>tourism</a:t>
            </a:r>
            <a:r>
              <a:rPr lang="en-US" sz="2200" dirty="0" smtClean="0">
                <a:latin typeface="Arial" charset="0"/>
                <a:cs typeface="Arial" charset="0"/>
              </a:rPr>
              <a:t> </a:t>
            </a:r>
            <a:endParaRPr lang="en-US" sz="2200" dirty="0" smtClean="0">
              <a:latin typeface="Arial" charset="0"/>
              <a:cs typeface="Arial" charset="0"/>
            </a:endParaRPr>
          </a:p>
          <a:p>
            <a:pPr marL="800100" lvl="2" indent="0" algn="just"/>
            <a:r>
              <a:rPr lang="en-US" sz="2200" dirty="0" smtClean="0">
                <a:latin typeface="Arial" charset="0"/>
                <a:cs typeface="Arial" charset="0"/>
              </a:rPr>
              <a:t> biodiversity </a:t>
            </a:r>
            <a:r>
              <a:rPr lang="en-US" sz="2200" dirty="0" smtClean="0">
                <a:latin typeface="Arial" charset="0"/>
                <a:cs typeface="Arial" charset="0"/>
              </a:rPr>
              <a:t>conservation work </a:t>
            </a:r>
            <a:endParaRPr lang="en-US" sz="2200" dirty="0" smtClean="0">
              <a:latin typeface="Arial" charset="0"/>
              <a:cs typeface="Arial" charset="0"/>
            </a:endParaRPr>
          </a:p>
          <a:p>
            <a:pPr marL="800100" lvl="2" indent="0" algn="just"/>
            <a:r>
              <a:rPr lang="en-US" sz="2200" u="sng" dirty="0" smtClean="0">
                <a:latin typeface="Arial" charset="0"/>
                <a:cs typeface="Arial" charset="0"/>
              </a:rPr>
              <a:t> </a:t>
            </a:r>
            <a:r>
              <a:rPr lang="en-US" sz="2200" u="sng" dirty="0" smtClean="0">
                <a:latin typeface="Arial" charset="0"/>
                <a:cs typeface="Arial" charset="0"/>
              </a:rPr>
              <a:t>recreational fisheries</a:t>
            </a:r>
            <a:endParaRPr lang="en-US" sz="2200" dirty="0" smtClean="0">
              <a:latin typeface="Arial" charset="0"/>
              <a:cs typeface="Arial" charset="0"/>
            </a:endParaRPr>
          </a:p>
          <a:p>
            <a:pPr marL="400050" lvl="1" indent="0" algn="just">
              <a:buNone/>
            </a:pPr>
            <a:r>
              <a:rPr lang="en-US" sz="2600" b="1" i="1" dirty="0" smtClean="0">
                <a:solidFill>
                  <a:schemeClr val="accent1"/>
                </a:solidFill>
                <a:latin typeface="Arial" charset="0"/>
                <a:cs typeface="Arial" charset="0"/>
                <a:sym typeface="Wingdings" pitchFamily="2" charset="2"/>
              </a:rPr>
              <a:t>		 </a:t>
            </a:r>
            <a:r>
              <a:rPr lang="en-US" sz="2600" b="1" i="1" u="sng" dirty="0" smtClean="0">
                <a:solidFill>
                  <a:schemeClr val="accent1"/>
                </a:solidFill>
                <a:latin typeface="Arial" charset="0"/>
                <a:cs typeface="Arial" charset="0"/>
              </a:rPr>
              <a:t>reduce </a:t>
            </a:r>
            <a:r>
              <a:rPr lang="en-US" sz="2600" b="1" i="1" u="sng" dirty="0" smtClean="0">
                <a:solidFill>
                  <a:schemeClr val="accent1"/>
                </a:solidFill>
                <a:latin typeface="Arial" charset="0"/>
                <a:cs typeface="Arial" charset="0"/>
              </a:rPr>
              <a:t>stress on fish </a:t>
            </a:r>
            <a:r>
              <a:rPr lang="en-US" sz="2600" b="1" i="1" u="sng" dirty="0" smtClean="0">
                <a:solidFill>
                  <a:schemeClr val="accent1"/>
                </a:solidFill>
                <a:latin typeface="Arial" charset="0"/>
                <a:cs typeface="Arial" charset="0"/>
              </a:rPr>
              <a:t>stocks</a:t>
            </a:r>
            <a:endParaRPr lang="en-US" sz="2600" b="1" i="1" u="sng" dirty="0" smtClean="0">
              <a:solidFill>
                <a:schemeClr val="accent1"/>
              </a:solidFill>
              <a:latin typeface="Arial" charset="0"/>
              <a:cs typeface="Arial" charset="0"/>
            </a:endParaRPr>
          </a:p>
          <a:p>
            <a:pPr marL="400050" lvl="1" indent="0" algn="just">
              <a:buNone/>
            </a:pPr>
            <a:endParaRPr lang="en-US" sz="2400" i="1" dirty="0" smtClean="0">
              <a:latin typeface="Arial" charset="0"/>
              <a:cs typeface="Arial" charset="0"/>
            </a:endParaRPr>
          </a:p>
          <a:p>
            <a:pPr marL="0" indent="0" algn="just" eaLnBrk="1" hangingPunct="1"/>
            <a:r>
              <a:rPr lang="en-US" sz="2500" dirty="0" smtClean="0">
                <a:latin typeface="Arial" charset="0"/>
                <a:cs typeface="Arial" charset="0"/>
              </a:rPr>
              <a:t> </a:t>
            </a:r>
            <a:r>
              <a:rPr lang="en-US" sz="25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provide a </a:t>
            </a:r>
            <a:r>
              <a:rPr lang="en-US" sz="2500" u="sng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hedge </a:t>
            </a:r>
            <a:r>
              <a:rPr lang="en-US" sz="2500" u="sng" dirty="0" smtClean="0">
                <a:solidFill>
                  <a:srgbClr val="002060"/>
                </a:solidFill>
                <a:latin typeface="KarnaphuliMJ" pitchFamily="2" charset="0"/>
                <a:cs typeface="Arial" charset="0"/>
              </a:rPr>
              <a:t>(</a:t>
            </a:r>
            <a:r>
              <a:rPr lang="en-US" sz="2500" u="sng" dirty="0" smtClean="0">
                <a:solidFill>
                  <a:srgbClr val="00206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‡</a:t>
            </a:r>
            <a:r>
              <a:rPr lang="en-US" sz="2500" u="sng" dirty="0" err="1" smtClean="0">
                <a:solidFill>
                  <a:srgbClr val="00206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eov</a:t>
            </a:r>
            <a:r>
              <a:rPr lang="en-US" sz="2500" u="sng" dirty="0" smtClean="0">
                <a:solidFill>
                  <a:srgbClr val="00206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/†Svc</a:t>
            </a:r>
            <a:r>
              <a:rPr lang="en-US" sz="2500" u="sng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) against uncertainty</a:t>
            </a:r>
            <a:r>
              <a:rPr lang="en-US" sz="25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;</a:t>
            </a:r>
            <a:endParaRPr lang="en-US" sz="25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334000"/>
          </a:xfrm>
        </p:spPr>
        <p:txBody>
          <a:bodyPr>
            <a:noAutofit/>
          </a:bodyPr>
          <a:lstStyle/>
          <a:p>
            <a:pPr marL="0" indent="0" algn="just" eaLnBrk="1" hangingPunct="1">
              <a:buFont typeface="Arial" charset="0"/>
              <a:buNone/>
            </a:pPr>
            <a:r>
              <a:rPr lang="en-US" sz="2600" b="1" dirty="0" smtClean="0">
                <a:solidFill>
                  <a:srgbClr val="00B050"/>
                </a:solidFill>
                <a:latin typeface="Arial" charset="0"/>
                <a:cs typeface="Arial" charset="0"/>
              </a:rPr>
              <a:t>B. INDIRECT OBJECTIVES </a:t>
            </a:r>
            <a:r>
              <a:rPr lang="en-US" sz="2600" b="1" dirty="0" smtClean="0">
                <a:latin typeface="Arial" charset="0"/>
                <a:cs typeface="Arial" charset="0"/>
              </a:rPr>
              <a:t>for establishing MPAs</a:t>
            </a:r>
            <a:r>
              <a:rPr lang="en-US" sz="2600" b="1" dirty="0" smtClean="0">
                <a:latin typeface="Arial" charset="0"/>
                <a:cs typeface="Arial" charset="0"/>
              </a:rPr>
              <a:t>:</a:t>
            </a:r>
          </a:p>
          <a:p>
            <a:pPr marL="0" indent="0" algn="just" eaLnBrk="1" hangingPunct="1">
              <a:buFont typeface="Arial" charset="0"/>
              <a:buNone/>
            </a:pPr>
            <a:endParaRPr lang="en-US" sz="1050" b="1" dirty="0" smtClean="0">
              <a:latin typeface="Arial" charset="0"/>
              <a:cs typeface="Arial" charset="0"/>
            </a:endParaRPr>
          </a:p>
          <a:p>
            <a:pPr marL="0" indent="0" algn="just" eaLnBrk="1" hangingPunct="1"/>
            <a:r>
              <a:rPr lang="en-US" sz="2500" dirty="0" smtClean="0">
                <a:solidFill>
                  <a:schemeClr val="accent1"/>
                </a:solidFill>
                <a:latin typeface="Arial" charset="0"/>
                <a:cs typeface="Arial" charset="0"/>
              </a:rPr>
              <a:t> </a:t>
            </a:r>
            <a:r>
              <a:rPr lang="en-US" sz="2500" u="sng" dirty="0" smtClean="0">
                <a:solidFill>
                  <a:schemeClr val="accent1"/>
                </a:solidFill>
                <a:latin typeface="Arial" charset="0"/>
                <a:cs typeface="Arial" charset="0"/>
              </a:rPr>
              <a:t>raising </a:t>
            </a:r>
            <a:r>
              <a:rPr lang="en-US" sz="2500" u="sng" dirty="0" smtClean="0">
                <a:solidFill>
                  <a:schemeClr val="accent1"/>
                </a:solidFill>
                <a:latin typeface="Arial" charset="0"/>
                <a:cs typeface="Arial" charset="0"/>
              </a:rPr>
              <a:t>awareness of the importance of certain places</a:t>
            </a:r>
            <a:r>
              <a:rPr lang="en-US" sz="2500" dirty="0" smtClean="0">
                <a:latin typeface="Arial" charset="0"/>
                <a:cs typeface="Arial" charset="0"/>
              </a:rPr>
              <a:t> </a:t>
            </a:r>
            <a:endParaRPr lang="en-US" sz="2500" dirty="0" smtClean="0">
              <a:latin typeface="Arial" charset="0"/>
              <a:cs typeface="Arial" charset="0"/>
            </a:endParaRPr>
          </a:p>
          <a:p>
            <a:pPr marL="400050" lvl="1" indent="0" algn="just"/>
            <a:r>
              <a:rPr lang="en-US" sz="2500" dirty="0" smtClean="0">
                <a:latin typeface="Arial" charset="0"/>
                <a:cs typeface="Arial" charset="0"/>
              </a:rPr>
              <a:t> </a:t>
            </a:r>
            <a:r>
              <a:rPr lang="en-US" sz="2500" dirty="0" smtClean="0">
                <a:latin typeface="Arial" charset="0"/>
                <a:cs typeface="Arial" charset="0"/>
              </a:rPr>
              <a:t>in supporting – </a:t>
            </a:r>
          </a:p>
          <a:p>
            <a:pPr marL="1714500" lvl="4" indent="0" algn="just"/>
            <a:r>
              <a:rPr lang="en-US" sz="2500" dirty="0" smtClean="0">
                <a:latin typeface="Arial" charset="0"/>
                <a:cs typeface="Arial" charset="0"/>
              </a:rPr>
              <a:t> </a:t>
            </a:r>
            <a:r>
              <a:rPr lang="en-US" sz="2500" u="sng" dirty="0" smtClean="0">
                <a:latin typeface="Arial" charset="0"/>
                <a:cs typeface="Arial" charset="0"/>
              </a:rPr>
              <a:t>fisheries production</a:t>
            </a:r>
            <a:r>
              <a:rPr lang="en-US" sz="2500" dirty="0" smtClean="0">
                <a:latin typeface="Arial" charset="0"/>
                <a:cs typeface="Arial" charset="0"/>
              </a:rPr>
              <a:t> </a:t>
            </a:r>
            <a:r>
              <a:rPr lang="en-US" sz="2500" dirty="0" smtClean="0">
                <a:latin typeface="Arial" charset="0"/>
                <a:cs typeface="Arial" charset="0"/>
              </a:rPr>
              <a:t>&amp; </a:t>
            </a:r>
            <a:r>
              <a:rPr lang="en-US" sz="2500" u="sng" dirty="0" smtClean="0">
                <a:latin typeface="Arial" charset="0"/>
                <a:cs typeface="Arial" charset="0"/>
              </a:rPr>
              <a:t>biodiversity conservation</a:t>
            </a:r>
            <a:endParaRPr lang="en-US" sz="2500" dirty="0" smtClean="0">
              <a:latin typeface="Arial" charset="0"/>
              <a:cs typeface="Arial" charset="0"/>
            </a:endParaRPr>
          </a:p>
          <a:p>
            <a:pPr marL="0" indent="0" algn="just" eaLnBrk="1" hangingPunct="1">
              <a:buNone/>
            </a:pPr>
            <a:endParaRPr lang="en-US" sz="1400" dirty="0" smtClean="0">
              <a:latin typeface="Arial" charset="0"/>
              <a:cs typeface="Arial" charset="0"/>
            </a:endParaRPr>
          </a:p>
          <a:p>
            <a:pPr marL="0" indent="0" algn="just" eaLnBrk="1" hangingPunct="1"/>
            <a:r>
              <a:rPr lang="en-US" sz="2500" dirty="0" smtClean="0">
                <a:latin typeface="Arial" charset="0"/>
                <a:cs typeface="Arial" charset="0"/>
              </a:rPr>
              <a:t> </a:t>
            </a:r>
            <a:r>
              <a:rPr lang="en-US" sz="2500" u="sng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providing a demonstration of the successful integration of</a:t>
            </a:r>
            <a:r>
              <a:rPr lang="en-US" sz="25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5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- </a:t>
            </a:r>
          </a:p>
          <a:p>
            <a:pPr marL="400050" lvl="1" indent="0" algn="just">
              <a:spcBef>
                <a:spcPts val="0"/>
              </a:spcBef>
            </a:pPr>
            <a:r>
              <a:rPr lang="en-US" sz="25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500" u="sng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management </a:t>
            </a:r>
            <a:r>
              <a:rPr lang="en-US" sz="2500" u="sng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across sectors</a:t>
            </a:r>
            <a:r>
              <a:rPr lang="en-US" sz="25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and </a:t>
            </a:r>
            <a:endParaRPr lang="en-US" sz="25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400050" lvl="1" indent="0" algn="just">
              <a:spcBef>
                <a:spcPts val="0"/>
              </a:spcBef>
            </a:pPr>
            <a:r>
              <a:rPr lang="en-US" sz="25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500" u="sng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achievement </a:t>
            </a:r>
            <a:r>
              <a:rPr lang="en-US" sz="2500" u="sng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of multiple goals</a:t>
            </a:r>
            <a:r>
              <a:rPr lang="en-US" sz="25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endParaRPr lang="en-US" sz="25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1257300" lvl="3" indent="0" algn="just">
              <a:spcBef>
                <a:spcPts val="0"/>
              </a:spcBef>
            </a:pPr>
            <a:r>
              <a:rPr lang="en-US" sz="25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E.g. – </a:t>
            </a:r>
          </a:p>
          <a:p>
            <a:pPr marL="1714500" lvl="4" indent="0" algn="just">
              <a:spcBef>
                <a:spcPts val="0"/>
              </a:spcBef>
            </a:pPr>
            <a:r>
              <a:rPr lang="en-US" sz="25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5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for </a:t>
            </a:r>
            <a:r>
              <a:rPr lang="en-US" sz="25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instance, </a:t>
            </a:r>
            <a:endParaRPr lang="en-US" sz="25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1714500" lvl="4" indent="0" algn="just">
              <a:spcBef>
                <a:spcPts val="0"/>
              </a:spcBef>
            </a:pPr>
            <a:r>
              <a:rPr lang="en-US" sz="25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en-US" sz="25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maintaining </a:t>
            </a:r>
            <a:r>
              <a:rPr lang="en-US" sz="25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fisheries </a:t>
            </a:r>
            <a:endParaRPr lang="en-US" sz="25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1714500" lvl="4" indent="0" algn="just">
              <a:spcBef>
                <a:spcPts val="0"/>
              </a:spcBef>
            </a:pPr>
            <a:r>
              <a:rPr lang="en-US" sz="25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conserving biodiversity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STEPS towards establishing an MPA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146175" indent="-1146175" algn="just">
              <a:buNone/>
            </a:pPr>
            <a:r>
              <a:rPr lang="en-US" dirty="0" smtClean="0"/>
              <a:t>Step </a:t>
            </a:r>
            <a:r>
              <a:rPr lang="en-US" dirty="0" smtClean="0"/>
              <a:t>  1</a:t>
            </a:r>
            <a:r>
              <a:rPr lang="en-US" dirty="0" smtClean="0"/>
              <a:t>: </a:t>
            </a:r>
            <a:r>
              <a:rPr lang="en-US" b="1" dirty="0" smtClean="0">
                <a:solidFill>
                  <a:srgbClr val="00B050"/>
                </a:solidFill>
              </a:rPr>
              <a:t>Identification of Areas of Significance (AOSs) </a:t>
            </a:r>
          </a:p>
          <a:p>
            <a:pPr marL="1146175" indent="-1146175" algn="just">
              <a:buNone/>
            </a:pPr>
            <a:r>
              <a:rPr lang="en-US" dirty="0" smtClean="0"/>
              <a:t>Step </a:t>
            </a:r>
            <a:r>
              <a:rPr lang="en-US" dirty="0" smtClean="0"/>
              <a:t>  2</a:t>
            </a:r>
            <a:r>
              <a:rPr lang="en-US" dirty="0" smtClean="0"/>
              <a:t>: </a:t>
            </a:r>
            <a:r>
              <a:rPr lang="en-US" b="1" dirty="0" smtClean="0">
                <a:solidFill>
                  <a:srgbClr val="7030A0"/>
                </a:solidFill>
              </a:rPr>
              <a:t>Initial screening of preliminary selected AOSs </a:t>
            </a:r>
          </a:p>
          <a:p>
            <a:pPr marL="1146175" indent="-1146175" algn="just">
              <a:buNone/>
            </a:pPr>
            <a:r>
              <a:rPr lang="en-US" dirty="0" smtClean="0"/>
              <a:t>Step </a:t>
            </a:r>
            <a:r>
              <a:rPr lang="en-US" dirty="0" smtClean="0"/>
              <a:t>  3</a:t>
            </a:r>
            <a:r>
              <a:rPr lang="en-US" dirty="0" smtClean="0"/>
              <a:t>: </a:t>
            </a:r>
            <a:r>
              <a:rPr lang="en-US" b="1" dirty="0" smtClean="0">
                <a:solidFill>
                  <a:srgbClr val="00B050"/>
                </a:solidFill>
              </a:rPr>
              <a:t>AOSs validation, assessments and suggestions </a:t>
            </a:r>
          </a:p>
          <a:p>
            <a:pPr marL="1146175" indent="-1146175" algn="just">
              <a:buNone/>
            </a:pPr>
            <a:r>
              <a:rPr lang="en-US" dirty="0" smtClean="0"/>
              <a:t>Step 4</a:t>
            </a:r>
            <a:r>
              <a:rPr lang="en-US" dirty="0" smtClean="0"/>
              <a:t>: </a:t>
            </a:r>
            <a:r>
              <a:rPr lang="en-US" b="1" dirty="0" smtClean="0">
                <a:solidFill>
                  <a:srgbClr val="7030A0"/>
                </a:solidFill>
              </a:rPr>
              <a:t>Formulation of a Management Plan for a Candidate MPA Site </a:t>
            </a:r>
          </a:p>
          <a:p>
            <a:pPr marL="1146175" indent="-1146175" algn="just">
              <a:buNone/>
            </a:pPr>
            <a:r>
              <a:rPr lang="en-US" dirty="0" smtClean="0"/>
              <a:t>Step </a:t>
            </a:r>
            <a:r>
              <a:rPr lang="en-US" dirty="0" smtClean="0"/>
              <a:t>  5</a:t>
            </a:r>
            <a:r>
              <a:rPr lang="en-US" dirty="0" smtClean="0"/>
              <a:t>: </a:t>
            </a:r>
            <a:r>
              <a:rPr lang="en-US" b="1" dirty="0" smtClean="0">
                <a:solidFill>
                  <a:srgbClr val="00B050"/>
                </a:solidFill>
              </a:rPr>
              <a:t>Designation of MPA </a:t>
            </a:r>
          </a:p>
          <a:p>
            <a:pPr marL="1146175" indent="-1146175" algn="just">
              <a:buNone/>
            </a:pPr>
            <a:r>
              <a:rPr lang="en-US" dirty="0" smtClean="0"/>
              <a:t>Step </a:t>
            </a:r>
            <a:r>
              <a:rPr lang="en-US" dirty="0" smtClean="0"/>
              <a:t>6</a:t>
            </a:r>
            <a:r>
              <a:rPr lang="en-US" dirty="0" smtClean="0"/>
              <a:t>: </a:t>
            </a:r>
            <a:r>
              <a:rPr lang="en-US" b="1" dirty="0" smtClean="0">
                <a:solidFill>
                  <a:srgbClr val="7030A0"/>
                </a:solidFill>
              </a:rPr>
              <a:t>Guidelines of management of MPAs within a framework </a:t>
            </a:r>
          </a:p>
          <a:p>
            <a:pPr marL="1146175" indent="-1146175" algn="just">
              <a:buNone/>
            </a:pPr>
            <a:r>
              <a:rPr lang="en-US" dirty="0" smtClean="0"/>
              <a:t>Step </a:t>
            </a:r>
            <a:r>
              <a:rPr lang="en-US" dirty="0" smtClean="0"/>
              <a:t>  7</a:t>
            </a:r>
            <a:r>
              <a:rPr lang="en-US" dirty="0" smtClean="0"/>
              <a:t>: </a:t>
            </a:r>
            <a:r>
              <a:rPr lang="en-US" b="1" dirty="0" smtClean="0">
                <a:solidFill>
                  <a:srgbClr val="00B050"/>
                </a:solidFill>
              </a:rPr>
              <a:t>Declaration of MPA </a:t>
            </a:r>
          </a:p>
          <a:p>
            <a:pPr marL="1146175" indent="-1146175" algn="just">
              <a:buNone/>
            </a:pPr>
            <a:r>
              <a:rPr lang="en-US" dirty="0" smtClean="0"/>
              <a:t>Step </a:t>
            </a:r>
            <a:r>
              <a:rPr lang="en-US" dirty="0" smtClean="0"/>
              <a:t>  8</a:t>
            </a:r>
            <a:r>
              <a:rPr lang="en-US" dirty="0" smtClean="0"/>
              <a:t>: </a:t>
            </a:r>
            <a:r>
              <a:rPr lang="en-US" b="1" dirty="0" smtClean="0">
                <a:solidFill>
                  <a:srgbClr val="7030A0"/>
                </a:solidFill>
              </a:rPr>
              <a:t>Code of Conducts (COC) for specialized MPA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1064</Words>
  <Application>Microsoft Office PowerPoint</Application>
  <PresentationFormat>On-screen Show (4:3)</PresentationFormat>
  <Paragraphs>145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Marine Fisheries Management &amp; Conservation: MPA</vt:lpstr>
      <vt:lpstr>What is an MPA?</vt:lpstr>
      <vt:lpstr>What is an MPA?</vt:lpstr>
      <vt:lpstr>Slide 4</vt:lpstr>
      <vt:lpstr>WHAT ARE THE PRIMARY REASONS FOR ESTABLISHING MPAs?</vt:lpstr>
      <vt:lpstr>Slide 6</vt:lpstr>
      <vt:lpstr>Slide 7</vt:lpstr>
      <vt:lpstr>Slide 8</vt:lpstr>
      <vt:lpstr>STEPS towards establishing an MPA</vt:lpstr>
      <vt:lpstr>Factors Determining Effects of MPA</vt:lpstr>
      <vt:lpstr>Slide 11</vt:lpstr>
      <vt:lpstr>Slide 12</vt:lpstr>
      <vt:lpstr>Slide 13</vt:lpstr>
      <vt:lpstr>Slide 14</vt:lpstr>
      <vt:lpstr>FISHERIES MANAGEMENT &amp; CONSERVATION &amp; ECOSYSTEM APPROACH TO FISHERIES (EAF)</vt:lpstr>
      <vt:lpstr>FISHERIES MANAGEMENT &amp; CONSERVATION AND  ECOSYSTEM APPROACH TO FISHERIES (EAF)</vt:lpstr>
      <vt:lpstr>Slide 17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Marine Fisheries Management &amp; Conservation: MPA</dc:title>
  <dc:creator>Harun</dc:creator>
  <cp:lastModifiedBy>Dell</cp:lastModifiedBy>
  <cp:revision>11</cp:revision>
  <dcterms:created xsi:type="dcterms:W3CDTF">2006-08-16T00:00:00Z</dcterms:created>
  <dcterms:modified xsi:type="dcterms:W3CDTF">2018-11-26T02:14:22Z</dcterms:modified>
</cp:coreProperties>
</file>