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handoutMasterIdLst>
    <p:handoutMasterId r:id="rId43"/>
  </p:handoutMasterIdLst>
  <p:sldIdLst>
    <p:sldId id="423" r:id="rId2"/>
    <p:sldId id="489" r:id="rId3"/>
    <p:sldId id="366" r:id="rId4"/>
    <p:sldId id="263" r:id="rId5"/>
    <p:sldId id="491" r:id="rId6"/>
    <p:sldId id="264" r:id="rId7"/>
    <p:sldId id="465" r:id="rId8"/>
    <p:sldId id="268" r:id="rId9"/>
    <p:sldId id="488" r:id="rId10"/>
    <p:sldId id="497" r:id="rId11"/>
    <p:sldId id="509" r:id="rId12"/>
    <p:sldId id="449" r:id="rId13"/>
    <p:sldId id="492" r:id="rId14"/>
    <p:sldId id="490" r:id="rId15"/>
    <p:sldId id="355" r:id="rId16"/>
    <p:sldId id="498" r:id="rId17"/>
    <p:sldId id="499" r:id="rId18"/>
    <p:sldId id="500" r:id="rId19"/>
    <p:sldId id="395" r:id="rId20"/>
    <p:sldId id="470" r:id="rId21"/>
    <p:sldId id="428" r:id="rId22"/>
    <p:sldId id="501" r:id="rId23"/>
    <p:sldId id="397" r:id="rId24"/>
    <p:sldId id="502" r:id="rId25"/>
    <p:sldId id="402" r:id="rId26"/>
    <p:sldId id="403" r:id="rId27"/>
    <p:sldId id="505" r:id="rId28"/>
    <p:sldId id="503" r:id="rId29"/>
    <p:sldId id="504" r:id="rId30"/>
    <p:sldId id="404" r:id="rId31"/>
    <p:sldId id="405" r:id="rId32"/>
    <p:sldId id="506" r:id="rId33"/>
    <p:sldId id="429" r:id="rId34"/>
    <p:sldId id="411" r:id="rId35"/>
    <p:sldId id="451" r:id="rId36"/>
    <p:sldId id="463" r:id="rId37"/>
    <p:sldId id="472" r:id="rId38"/>
    <p:sldId id="473" r:id="rId39"/>
    <p:sldId id="414" r:id="rId40"/>
    <p:sldId id="416" r:id="rId41"/>
  </p:sldIdLst>
  <p:sldSz cx="9144000" cy="6858000" type="screen4x3"/>
  <p:notesSz cx="6797675" cy="9926638"/>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p1_b504"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3300"/>
    <a:srgbClr val="FF9900"/>
    <a:srgbClr val="FCB930"/>
    <a:srgbClr val="FFFA6C"/>
    <a:srgbClr val="FFEE98"/>
    <a:srgbClr val="E4D9B1"/>
    <a:srgbClr val="23518F"/>
    <a:srgbClr val="FFFF28"/>
    <a:srgbClr val="E4DF90"/>
    <a:srgbClr val="FFFF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45" autoAdjust="0"/>
    <p:restoredTop sz="85842" autoAdjust="0"/>
  </p:normalViewPr>
  <p:slideViewPr>
    <p:cSldViewPr>
      <p:cViewPr>
        <p:scale>
          <a:sx n="60" d="100"/>
          <a:sy n="60" d="100"/>
        </p:scale>
        <p:origin x="-1536" y="-48"/>
      </p:cViewPr>
      <p:guideLst>
        <p:guide orient="horz" pos="2160"/>
        <p:guide pos="2880"/>
      </p:guideLst>
    </p:cSldViewPr>
  </p:slideViewPr>
  <p:outlineViewPr>
    <p:cViewPr>
      <p:scale>
        <a:sx n="33" d="100"/>
        <a:sy n="33" d="100"/>
      </p:scale>
      <p:origin x="0" y="2583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861B1-CE44-1842-ABCE-BBD6C5C983C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7D8FB0E-8593-4D4E-885B-70E2EB8D136F}">
      <dgm:prSet custT="1"/>
      <dgm:spPr>
        <a:solidFill>
          <a:srgbClr val="23518F"/>
        </a:solidFill>
        <a:ln>
          <a:solidFill>
            <a:schemeClr val="bg1"/>
          </a:solidFill>
        </a:ln>
      </dgm:spPr>
      <dgm:t>
        <a:bodyPr/>
        <a:lstStyle/>
        <a:p>
          <a:pPr rtl="0"/>
          <a:r>
            <a:rPr lang="en-US" sz="2800" cap="none" baseline="0" dirty="0" smtClean="0">
              <a:solidFill>
                <a:schemeClr val="bg1"/>
              </a:solidFill>
            </a:rPr>
            <a:t>Weather</a:t>
          </a:r>
          <a:endParaRPr lang="en-US" sz="2800" cap="none" baseline="0" dirty="0">
            <a:solidFill>
              <a:schemeClr val="bg1"/>
            </a:solidFill>
          </a:endParaRPr>
        </a:p>
      </dgm:t>
    </dgm:pt>
    <dgm:pt modelId="{32510264-BA2E-8B4A-B622-3E460B077A82}" type="parTrans" cxnId="{2E1B327E-EE7C-9140-A9AA-FC7428ED65A9}">
      <dgm:prSet/>
      <dgm:spPr/>
      <dgm:t>
        <a:bodyPr/>
        <a:lstStyle/>
        <a:p>
          <a:endParaRPr lang="en-US"/>
        </a:p>
      </dgm:t>
    </dgm:pt>
    <dgm:pt modelId="{256F4490-89A8-3847-857A-DB2F5101F5B9}" type="sibTrans" cxnId="{2E1B327E-EE7C-9140-A9AA-FC7428ED65A9}">
      <dgm:prSet/>
      <dgm:spPr/>
      <dgm:t>
        <a:bodyPr/>
        <a:lstStyle/>
        <a:p>
          <a:endParaRPr lang="en-US"/>
        </a:p>
      </dgm:t>
    </dgm:pt>
    <dgm:pt modelId="{20C02497-100E-4247-93CF-55F98CACD202}">
      <dgm:prSet custT="1"/>
      <dgm:spPr>
        <a:solidFill>
          <a:srgbClr val="23518F"/>
        </a:solidFill>
        <a:ln>
          <a:solidFill>
            <a:schemeClr val="bg1"/>
          </a:solidFill>
        </a:ln>
      </dgm:spPr>
      <dgm:t>
        <a:bodyPr/>
        <a:lstStyle/>
        <a:p>
          <a:pPr rtl="0"/>
          <a:r>
            <a:rPr lang="en-US" sz="2600" cap="none" baseline="0" dirty="0" smtClean="0">
              <a:solidFill>
                <a:schemeClr val="bg1"/>
              </a:solidFill>
            </a:rPr>
            <a:t>“What is happening in the atmosphere at any given time”</a:t>
          </a:r>
          <a:endParaRPr lang="en-US" sz="2600" cap="none" baseline="0" dirty="0">
            <a:solidFill>
              <a:schemeClr val="bg1"/>
            </a:solidFill>
          </a:endParaRPr>
        </a:p>
      </dgm:t>
    </dgm:pt>
    <dgm:pt modelId="{EBA08CBE-2AFC-4F4D-AFEB-2AC77D205137}" type="parTrans" cxnId="{3AD8739D-BC50-784A-B300-D632E85590AE}">
      <dgm:prSet/>
      <dgm:spPr/>
      <dgm:t>
        <a:bodyPr/>
        <a:lstStyle/>
        <a:p>
          <a:endParaRPr lang="en-US"/>
        </a:p>
      </dgm:t>
    </dgm:pt>
    <dgm:pt modelId="{8E2CA9E8-E984-4847-A105-6BA4617B8D31}" type="sibTrans" cxnId="{3AD8739D-BC50-784A-B300-D632E85590AE}">
      <dgm:prSet/>
      <dgm:spPr/>
      <dgm:t>
        <a:bodyPr/>
        <a:lstStyle/>
        <a:p>
          <a:endParaRPr lang="en-US"/>
        </a:p>
      </dgm:t>
    </dgm:pt>
    <dgm:pt modelId="{2AB2CAED-692E-074F-B8A4-3B562201503E}">
      <dgm:prSet custT="1"/>
      <dgm:spPr>
        <a:solidFill>
          <a:srgbClr val="23518F"/>
        </a:solidFill>
        <a:ln>
          <a:solidFill>
            <a:schemeClr val="bg1"/>
          </a:solidFill>
        </a:ln>
      </dgm:spPr>
      <dgm:t>
        <a:bodyPr/>
        <a:lstStyle/>
        <a:p>
          <a:pPr rtl="0"/>
          <a:r>
            <a:rPr lang="en-US" sz="2800" cap="none" baseline="0" dirty="0" smtClean="0">
              <a:solidFill>
                <a:schemeClr val="bg1"/>
              </a:solidFill>
            </a:rPr>
            <a:t>Climate</a:t>
          </a:r>
          <a:endParaRPr lang="en-US" sz="2800" cap="none" baseline="0" dirty="0">
            <a:solidFill>
              <a:schemeClr val="bg1"/>
            </a:solidFill>
          </a:endParaRPr>
        </a:p>
      </dgm:t>
    </dgm:pt>
    <dgm:pt modelId="{15691890-3814-B14D-8CF6-ABBD558F8674}" type="parTrans" cxnId="{7AB9335F-D89C-284B-941F-043C21559A07}">
      <dgm:prSet/>
      <dgm:spPr/>
      <dgm:t>
        <a:bodyPr/>
        <a:lstStyle/>
        <a:p>
          <a:endParaRPr lang="en-US"/>
        </a:p>
      </dgm:t>
    </dgm:pt>
    <dgm:pt modelId="{2279BEFA-712E-E241-9CEA-ADEC2700B939}" type="sibTrans" cxnId="{7AB9335F-D89C-284B-941F-043C21559A07}">
      <dgm:prSet/>
      <dgm:spPr/>
      <dgm:t>
        <a:bodyPr/>
        <a:lstStyle/>
        <a:p>
          <a:endParaRPr lang="en-US"/>
        </a:p>
      </dgm:t>
    </dgm:pt>
    <dgm:pt modelId="{BC338237-2E7E-A947-89C6-C2E4BB6839BA}">
      <dgm:prSet custT="1"/>
      <dgm:spPr>
        <a:solidFill>
          <a:srgbClr val="23518F"/>
        </a:solidFill>
        <a:ln>
          <a:solidFill>
            <a:schemeClr val="bg1"/>
          </a:solidFill>
        </a:ln>
      </dgm:spPr>
      <dgm:t>
        <a:bodyPr/>
        <a:lstStyle/>
        <a:p>
          <a:pPr rtl="0"/>
          <a:r>
            <a:rPr lang="en-US" sz="2600" cap="none" baseline="0" dirty="0" smtClean="0">
              <a:solidFill>
                <a:schemeClr val="bg1"/>
              </a:solidFill>
            </a:rPr>
            <a:t>“Average weather over longer time frames”</a:t>
          </a:r>
          <a:endParaRPr lang="en-US" sz="2600" cap="none" baseline="0" dirty="0">
            <a:solidFill>
              <a:schemeClr val="bg1"/>
            </a:solidFill>
          </a:endParaRPr>
        </a:p>
      </dgm:t>
    </dgm:pt>
    <dgm:pt modelId="{6C04EAE7-9A03-854D-8A5E-72192F46A5BB}" type="parTrans" cxnId="{0CEB13FA-A0D0-E74F-B4E0-7B2CF71BBB3E}">
      <dgm:prSet/>
      <dgm:spPr/>
      <dgm:t>
        <a:bodyPr/>
        <a:lstStyle/>
        <a:p>
          <a:endParaRPr lang="en-US"/>
        </a:p>
      </dgm:t>
    </dgm:pt>
    <dgm:pt modelId="{8E210976-6F27-AB40-A7B9-CB49B7628D8E}" type="sibTrans" cxnId="{0CEB13FA-A0D0-E74F-B4E0-7B2CF71BBB3E}">
      <dgm:prSet/>
      <dgm:spPr/>
      <dgm:t>
        <a:bodyPr/>
        <a:lstStyle/>
        <a:p>
          <a:endParaRPr lang="en-US"/>
        </a:p>
      </dgm:t>
    </dgm:pt>
    <dgm:pt modelId="{D9C08B60-57AB-804C-8AC8-9E2538BD1DBA}" type="pres">
      <dgm:prSet presAssocID="{F5F861B1-CE44-1842-ABCE-BBD6C5C983CF}" presName="theList" presStyleCnt="0">
        <dgm:presLayoutVars>
          <dgm:dir/>
          <dgm:animLvl val="lvl"/>
          <dgm:resizeHandles val="exact"/>
        </dgm:presLayoutVars>
      </dgm:prSet>
      <dgm:spPr/>
      <dgm:t>
        <a:bodyPr/>
        <a:lstStyle/>
        <a:p>
          <a:endParaRPr lang="en-US"/>
        </a:p>
      </dgm:t>
    </dgm:pt>
    <dgm:pt modelId="{E41BE925-A9FE-724B-AEBF-AA1DA5E18482}" type="pres">
      <dgm:prSet presAssocID="{57D8FB0E-8593-4D4E-885B-70E2EB8D136F}" presName="compNode" presStyleCnt="0"/>
      <dgm:spPr/>
    </dgm:pt>
    <dgm:pt modelId="{222F889D-BCB8-F244-A5CD-DB8001BFA431}" type="pres">
      <dgm:prSet presAssocID="{57D8FB0E-8593-4D4E-885B-70E2EB8D136F}" presName="aNode" presStyleLbl="bgShp" presStyleIdx="0" presStyleCnt="2"/>
      <dgm:spPr>
        <a:prstGeom prst="rect">
          <a:avLst/>
        </a:prstGeom>
      </dgm:spPr>
      <dgm:t>
        <a:bodyPr/>
        <a:lstStyle/>
        <a:p>
          <a:endParaRPr lang="en-US"/>
        </a:p>
      </dgm:t>
    </dgm:pt>
    <dgm:pt modelId="{B42EBC5D-6ADE-F74D-8590-932107EF9526}" type="pres">
      <dgm:prSet presAssocID="{57D8FB0E-8593-4D4E-885B-70E2EB8D136F}" presName="textNode" presStyleLbl="bgShp" presStyleIdx="0" presStyleCnt="2"/>
      <dgm:spPr/>
      <dgm:t>
        <a:bodyPr/>
        <a:lstStyle/>
        <a:p>
          <a:endParaRPr lang="en-US"/>
        </a:p>
      </dgm:t>
    </dgm:pt>
    <dgm:pt modelId="{7BB03A0D-C582-E447-9F44-81AEA19C59B0}" type="pres">
      <dgm:prSet presAssocID="{57D8FB0E-8593-4D4E-885B-70E2EB8D136F}" presName="compChildNode" presStyleCnt="0"/>
      <dgm:spPr/>
    </dgm:pt>
    <dgm:pt modelId="{FDE98063-4D92-E44D-AFF2-A1868EEBA518}" type="pres">
      <dgm:prSet presAssocID="{57D8FB0E-8593-4D4E-885B-70E2EB8D136F}" presName="theInnerList" presStyleCnt="0"/>
      <dgm:spPr/>
    </dgm:pt>
    <dgm:pt modelId="{157F6AC4-DA94-1345-922E-09024B47E7CC}" type="pres">
      <dgm:prSet presAssocID="{20C02497-100E-4247-93CF-55F98CACD202}" presName="childNode" presStyleLbl="node1" presStyleIdx="0" presStyleCnt="2">
        <dgm:presLayoutVars>
          <dgm:bulletEnabled val="1"/>
        </dgm:presLayoutVars>
      </dgm:prSet>
      <dgm:spPr>
        <a:prstGeom prst="rect">
          <a:avLst/>
        </a:prstGeom>
      </dgm:spPr>
      <dgm:t>
        <a:bodyPr/>
        <a:lstStyle/>
        <a:p>
          <a:endParaRPr lang="en-US"/>
        </a:p>
      </dgm:t>
    </dgm:pt>
    <dgm:pt modelId="{2B72BE78-8135-2746-B4EB-28910A0DFC90}" type="pres">
      <dgm:prSet presAssocID="{57D8FB0E-8593-4D4E-885B-70E2EB8D136F}" presName="aSpace" presStyleCnt="0"/>
      <dgm:spPr/>
    </dgm:pt>
    <dgm:pt modelId="{6A9F5AB7-45F4-B242-AC43-A24C0CA4A2EB}" type="pres">
      <dgm:prSet presAssocID="{2AB2CAED-692E-074F-B8A4-3B562201503E}" presName="compNode" presStyleCnt="0"/>
      <dgm:spPr/>
    </dgm:pt>
    <dgm:pt modelId="{9F304B39-6FB3-2D46-87F1-E9A37165A5B1}" type="pres">
      <dgm:prSet presAssocID="{2AB2CAED-692E-074F-B8A4-3B562201503E}" presName="aNode" presStyleLbl="bgShp" presStyleIdx="1" presStyleCnt="2"/>
      <dgm:spPr>
        <a:prstGeom prst="rect">
          <a:avLst/>
        </a:prstGeom>
      </dgm:spPr>
      <dgm:t>
        <a:bodyPr/>
        <a:lstStyle/>
        <a:p>
          <a:endParaRPr lang="en-US"/>
        </a:p>
      </dgm:t>
    </dgm:pt>
    <dgm:pt modelId="{4175AFC5-A03F-3445-AF42-28D17EA66FED}" type="pres">
      <dgm:prSet presAssocID="{2AB2CAED-692E-074F-B8A4-3B562201503E}" presName="textNode" presStyleLbl="bgShp" presStyleIdx="1" presStyleCnt="2"/>
      <dgm:spPr/>
      <dgm:t>
        <a:bodyPr/>
        <a:lstStyle/>
        <a:p>
          <a:endParaRPr lang="en-US"/>
        </a:p>
      </dgm:t>
    </dgm:pt>
    <dgm:pt modelId="{A1A30044-5830-BF4A-820C-D6BE605A6F81}" type="pres">
      <dgm:prSet presAssocID="{2AB2CAED-692E-074F-B8A4-3B562201503E}" presName="compChildNode" presStyleCnt="0"/>
      <dgm:spPr/>
    </dgm:pt>
    <dgm:pt modelId="{B4325D60-A5AA-AE49-84A9-082F499E33A0}" type="pres">
      <dgm:prSet presAssocID="{2AB2CAED-692E-074F-B8A4-3B562201503E}" presName="theInnerList" presStyleCnt="0"/>
      <dgm:spPr/>
    </dgm:pt>
    <dgm:pt modelId="{D9D25E4F-726D-6E49-9735-102D28A0D92E}" type="pres">
      <dgm:prSet presAssocID="{BC338237-2E7E-A947-89C6-C2E4BB6839BA}" presName="childNode" presStyleLbl="node1" presStyleIdx="1" presStyleCnt="2">
        <dgm:presLayoutVars>
          <dgm:bulletEnabled val="1"/>
        </dgm:presLayoutVars>
      </dgm:prSet>
      <dgm:spPr>
        <a:prstGeom prst="rect">
          <a:avLst/>
        </a:prstGeom>
      </dgm:spPr>
      <dgm:t>
        <a:bodyPr/>
        <a:lstStyle/>
        <a:p>
          <a:endParaRPr lang="en-US"/>
        </a:p>
      </dgm:t>
    </dgm:pt>
  </dgm:ptLst>
  <dgm:cxnLst>
    <dgm:cxn modelId="{2E1B327E-EE7C-9140-A9AA-FC7428ED65A9}" srcId="{F5F861B1-CE44-1842-ABCE-BBD6C5C983CF}" destId="{57D8FB0E-8593-4D4E-885B-70E2EB8D136F}" srcOrd="0" destOrd="0" parTransId="{32510264-BA2E-8B4A-B622-3E460B077A82}" sibTransId="{256F4490-89A8-3847-857A-DB2F5101F5B9}"/>
    <dgm:cxn modelId="{6E5CA13E-9ABA-2C44-9651-85853207CD13}" type="presOf" srcId="{BC338237-2E7E-A947-89C6-C2E4BB6839BA}" destId="{D9D25E4F-726D-6E49-9735-102D28A0D92E}" srcOrd="0" destOrd="0" presId="urn:microsoft.com/office/officeart/2005/8/layout/lProcess2"/>
    <dgm:cxn modelId="{6005A398-7CE7-454F-8778-1E2BFFAA10BB}" type="presOf" srcId="{2AB2CAED-692E-074F-B8A4-3B562201503E}" destId="{9F304B39-6FB3-2D46-87F1-E9A37165A5B1}" srcOrd="0" destOrd="0" presId="urn:microsoft.com/office/officeart/2005/8/layout/lProcess2"/>
    <dgm:cxn modelId="{BF6AFC9B-EA2A-9541-AAD7-DC3AB5FC6DBB}" type="presOf" srcId="{57D8FB0E-8593-4D4E-885B-70E2EB8D136F}" destId="{222F889D-BCB8-F244-A5CD-DB8001BFA431}" srcOrd="0" destOrd="0" presId="urn:microsoft.com/office/officeart/2005/8/layout/lProcess2"/>
    <dgm:cxn modelId="{CA1ED0BD-CCD1-1B4B-9B41-2C309CE90C20}" type="presOf" srcId="{57D8FB0E-8593-4D4E-885B-70E2EB8D136F}" destId="{B42EBC5D-6ADE-F74D-8590-932107EF9526}" srcOrd="1" destOrd="0" presId="urn:microsoft.com/office/officeart/2005/8/layout/lProcess2"/>
    <dgm:cxn modelId="{3AD8739D-BC50-784A-B300-D632E85590AE}" srcId="{57D8FB0E-8593-4D4E-885B-70E2EB8D136F}" destId="{20C02497-100E-4247-93CF-55F98CACD202}" srcOrd="0" destOrd="0" parTransId="{EBA08CBE-2AFC-4F4D-AFEB-2AC77D205137}" sibTransId="{8E2CA9E8-E984-4847-A105-6BA4617B8D31}"/>
    <dgm:cxn modelId="{7AB9335F-D89C-284B-941F-043C21559A07}" srcId="{F5F861B1-CE44-1842-ABCE-BBD6C5C983CF}" destId="{2AB2CAED-692E-074F-B8A4-3B562201503E}" srcOrd="1" destOrd="0" parTransId="{15691890-3814-B14D-8CF6-ABBD558F8674}" sibTransId="{2279BEFA-712E-E241-9CEA-ADEC2700B939}"/>
    <dgm:cxn modelId="{0CEB13FA-A0D0-E74F-B4E0-7B2CF71BBB3E}" srcId="{2AB2CAED-692E-074F-B8A4-3B562201503E}" destId="{BC338237-2E7E-A947-89C6-C2E4BB6839BA}" srcOrd="0" destOrd="0" parTransId="{6C04EAE7-9A03-854D-8A5E-72192F46A5BB}" sibTransId="{8E210976-6F27-AB40-A7B9-CB49B7628D8E}"/>
    <dgm:cxn modelId="{40402A63-EA7E-AC42-A550-E2F7ACB65B0E}" type="presOf" srcId="{20C02497-100E-4247-93CF-55F98CACD202}" destId="{157F6AC4-DA94-1345-922E-09024B47E7CC}" srcOrd="0" destOrd="0" presId="urn:microsoft.com/office/officeart/2005/8/layout/lProcess2"/>
    <dgm:cxn modelId="{D2EFCEEA-2C42-6641-8804-29689213822E}" type="presOf" srcId="{F5F861B1-CE44-1842-ABCE-BBD6C5C983CF}" destId="{D9C08B60-57AB-804C-8AC8-9E2538BD1DBA}" srcOrd="0" destOrd="0" presId="urn:microsoft.com/office/officeart/2005/8/layout/lProcess2"/>
    <dgm:cxn modelId="{3A95E73D-A6C3-CF42-BE06-D783B258DE5F}" type="presOf" srcId="{2AB2CAED-692E-074F-B8A4-3B562201503E}" destId="{4175AFC5-A03F-3445-AF42-28D17EA66FED}" srcOrd="1" destOrd="0" presId="urn:microsoft.com/office/officeart/2005/8/layout/lProcess2"/>
    <dgm:cxn modelId="{54EEF4AE-1945-3448-B894-F3E5A5F7B11D}" type="presParOf" srcId="{D9C08B60-57AB-804C-8AC8-9E2538BD1DBA}" destId="{E41BE925-A9FE-724B-AEBF-AA1DA5E18482}" srcOrd="0" destOrd="0" presId="urn:microsoft.com/office/officeart/2005/8/layout/lProcess2"/>
    <dgm:cxn modelId="{6DD2B515-A576-0E42-BCB4-88F6ED13BAA4}" type="presParOf" srcId="{E41BE925-A9FE-724B-AEBF-AA1DA5E18482}" destId="{222F889D-BCB8-F244-A5CD-DB8001BFA431}" srcOrd="0" destOrd="0" presId="urn:microsoft.com/office/officeart/2005/8/layout/lProcess2"/>
    <dgm:cxn modelId="{E6DBFAB6-3068-AA44-AEF1-877F9DDE2829}" type="presParOf" srcId="{E41BE925-A9FE-724B-AEBF-AA1DA5E18482}" destId="{B42EBC5D-6ADE-F74D-8590-932107EF9526}" srcOrd="1" destOrd="0" presId="urn:microsoft.com/office/officeart/2005/8/layout/lProcess2"/>
    <dgm:cxn modelId="{FAAF5662-BF46-0844-A0A0-C3D6A04E259E}" type="presParOf" srcId="{E41BE925-A9FE-724B-AEBF-AA1DA5E18482}" destId="{7BB03A0D-C582-E447-9F44-81AEA19C59B0}" srcOrd="2" destOrd="0" presId="urn:microsoft.com/office/officeart/2005/8/layout/lProcess2"/>
    <dgm:cxn modelId="{B55B737D-3C1B-1543-90F0-D621C1FEF0BF}" type="presParOf" srcId="{7BB03A0D-C582-E447-9F44-81AEA19C59B0}" destId="{FDE98063-4D92-E44D-AFF2-A1868EEBA518}" srcOrd="0" destOrd="0" presId="urn:microsoft.com/office/officeart/2005/8/layout/lProcess2"/>
    <dgm:cxn modelId="{883B61E6-786A-8642-94A0-B93D8F0BCBB8}" type="presParOf" srcId="{FDE98063-4D92-E44D-AFF2-A1868EEBA518}" destId="{157F6AC4-DA94-1345-922E-09024B47E7CC}" srcOrd="0" destOrd="0" presId="urn:microsoft.com/office/officeart/2005/8/layout/lProcess2"/>
    <dgm:cxn modelId="{B14FA815-02FB-3146-9BAC-CC6E339782BA}" type="presParOf" srcId="{D9C08B60-57AB-804C-8AC8-9E2538BD1DBA}" destId="{2B72BE78-8135-2746-B4EB-28910A0DFC90}" srcOrd="1" destOrd="0" presId="urn:microsoft.com/office/officeart/2005/8/layout/lProcess2"/>
    <dgm:cxn modelId="{67F9C174-CDF2-FC4A-A1F2-5FE9FFFEF74B}" type="presParOf" srcId="{D9C08B60-57AB-804C-8AC8-9E2538BD1DBA}" destId="{6A9F5AB7-45F4-B242-AC43-A24C0CA4A2EB}" srcOrd="2" destOrd="0" presId="urn:microsoft.com/office/officeart/2005/8/layout/lProcess2"/>
    <dgm:cxn modelId="{7F78BDB4-5642-5646-9D6E-0CA1787DC451}" type="presParOf" srcId="{6A9F5AB7-45F4-B242-AC43-A24C0CA4A2EB}" destId="{9F304B39-6FB3-2D46-87F1-E9A37165A5B1}" srcOrd="0" destOrd="0" presId="urn:microsoft.com/office/officeart/2005/8/layout/lProcess2"/>
    <dgm:cxn modelId="{0D421AFC-DAA4-7E48-8C19-58D669BC09D1}" type="presParOf" srcId="{6A9F5AB7-45F4-B242-AC43-A24C0CA4A2EB}" destId="{4175AFC5-A03F-3445-AF42-28D17EA66FED}" srcOrd="1" destOrd="0" presId="urn:microsoft.com/office/officeart/2005/8/layout/lProcess2"/>
    <dgm:cxn modelId="{9B3B7174-E331-BF43-882D-D6AE84975834}" type="presParOf" srcId="{6A9F5AB7-45F4-B242-AC43-A24C0CA4A2EB}" destId="{A1A30044-5830-BF4A-820C-D6BE605A6F81}" srcOrd="2" destOrd="0" presId="urn:microsoft.com/office/officeart/2005/8/layout/lProcess2"/>
    <dgm:cxn modelId="{9E23005A-5913-644A-857F-ECCB228D0067}" type="presParOf" srcId="{A1A30044-5830-BF4A-820C-D6BE605A6F81}" destId="{B4325D60-A5AA-AE49-84A9-082F499E33A0}" srcOrd="0" destOrd="0" presId="urn:microsoft.com/office/officeart/2005/8/layout/lProcess2"/>
    <dgm:cxn modelId="{A53379F4-DCD4-E746-9106-FBD15F1CC30C}" type="presParOf" srcId="{B4325D60-A5AA-AE49-84A9-082F499E33A0}" destId="{D9D25E4F-726D-6E49-9735-102D28A0D92E}"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68E75-B5B3-B544-81B9-6244E2A586BE}"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B27280B5-663E-AF43-B8BE-A4AA66A59372}">
      <dgm:prSet custT="1"/>
      <dgm:spPr>
        <a:solidFill>
          <a:srgbClr val="23518F"/>
        </a:solidFill>
      </dgm:spPr>
      <dgm:t>
        <a:bodyPr/>
        <a:lstStyle/>
        <a:p>
          <a:pPr rtl="0"/>
          <a:r>
            <a:rPr lang="en-US" sz="2600" cap="none" baseline="0" dirty="0" smtClean="0">
              <a:solidFill>
                <a:schemeClr val="bg1"/>
              </a:solidFill>
            </a:rPr>
            <a:t>Global Warming</a:t>
          </a:r>
          <a:endParaRPr lang="en-US" sz="2600" cap="none" baseline="0" dirty="0">
            <a:solidFill>
              <a:schemeClr val="bg1"/>
            </a:solidFill>
          </a:endParaRPr>
        </a:p>
      </dgm:t>
    </dgm:pt>
    <dgm:pt modelId="{3628AECA-FCC2-5845-87BC-DDF4C5E10A2D}" type="parTrans" cxnId="{CFF4E579-9326-9748-9431-5CD224AF1307}">
      <dgm:prSet/>
      <dgm:spPr/>
      <dgm:t>
        <a:bodyPr/>
        <a:lstStyle/>
        <a:p>
          <a:endParaRPr lang="en-US"/>
        </a:p>
      </dgm:t>
    </dgm:pt>
    <dgm:pt modelId="{0452B51C-1B20-0B4E-A410-AED8728047B9}" type="sibTrans" cxnId="{CFF4E579-9326-9748-9431-5CD224AF1307}">
      <dgm:prSet/>
      <dgm:spPr/>
      <dgm:t>
        <a:bodyPr/>
        <a:lstStyle/>
        <a:p>
          <a:endParaRPr lang="en-US"/>
        </a:p>
      </dgm:t>
    </dgm:pt>
    <dgm:pt modelId="{2F36E243-B6E3-1849-9242-1FC12C4456C5}">
      <dgm:prSet custT="1"/>
      <dgm:spPr/>
      <dgm:t>
        <a:bodyPr/>
        <a:lstStyle/>
        <a:p>
          <a:pPr rtl="0"/>
          <a:r>
            <a:rPr lang="en-US" sz="2000" cap="none" baseline="0" dirty="0" smtClean="0">
              <a:solidFill>
                <a:srgbClr val="000000"/>
              </a:solidFill>
            </a:rPr>
            <a:t>overall warming of the planet, based on average temperature over the entire surface of the Earth</a:t>
          </a:r>
          <a:endParaRPr lang="en-US" sz="2000" cap="none" baseline="0" dirty="0">
            <a:solidFill>
              <a:srgbClr val="FF0000"/>
            </a:solidFill>
          </a:endParaRPr>
        </a:p>
      </dgm:t>
    </dgm:pt>
    <dgm:pt modelId="{D112F4A0-D4EC-BE49-9185-E19D91469912}" type="parTrans" cxnId="{94736673-03F5-6742-A572-3294CDB963CA}">
      <dgm:prSet/>
      <dgm:spPr/>
      <dgm:t>
        <a:bodyPr/>
        <a:lstStyle/>
        <a:p>
          <a:endParaRPr lang="en-US"/>
        </a:p>
      </dgm:t>
    </dgm:pt>
    <dgm:pt modelId="{1A9B1404-9D5C-EC41-8FC1-5ED2B80EBBAB}" type="sibTrans" cxnId="{94736673-03F5-6742-A572-3294CDB963CA}">
      <dgm:prSet/>
      <dgm:spPr/>
      <dgm:t>
        <a:bodyPr/>
        <a:lstStyle/>
        <a:p>
          <a:endParaRPr lang="en-US"/>
        </a:p>
      </dgm:t>
    </dgm:pt>
    <dgm:pt modelId="{4BD719CB-420E-C54E-ADFF-DBE2FA87CDC2}">
      <dgm:prSet custT="1"/>
      <dgm:spPr>
        <a:solidFill>
          <a:srgbClr val="23518F"/>
        </a:solidFill>
      </dgm:spPr>
      <dgm:t>
        <a:bodyPr/>
        <a:lstStyle/>
        <a:p>
          <a:pPr rtl="0"/>
          <a:r>
            <a:rPr lang="en-US" sz="2600" cap="none" baseline="0" smtClean="0">
              <a:solidFill>
                <a:schemeClr val="bg1"/>
              </a:solidFill>
            </a:rPr>
            <a:t>Climate Change</a:t>
          </a:r>
          <a:endParaRPr lang="en-US" sz="2600" cap="none" baseline="0" dirty="0">
            <a:solidFill>
              <a:schemeClr val="bg1"/>
            </a:solidFill>
          </a:endParaRPr>
        </a:p>
      </dgm:t>
    </dgm:pt>
    <dgm:pt modelId="{29A6414A-F083-EA4D-BC3E-2C3A2AF072CB}" type="parTrans" cxnId="{8C915AA4-CFA9-0E4D-89F6-E0241708A2A3}">
      <dgm:prSet/>
      <dgm:spPr/>
      <dgm:t>
        <a:bodyPr/>
        <a:lstStyle/>
        <a:p>
          <a:endParaRPr lang="en-US"/>
        </a:p>
      </dgm:t>
    </dgm:pt>
    <dgm:pt modelId="{C9915D0B-EE2E-0242-958A-E60834F3AB4F}" type="sibTrans" cxnId="{8C915AA4-CFA9-0E4D-89F6-E0241708A2A3}">
      <dgm:prSet/>
      <dgm:spPr/>
      <dgm:t>
        <a:bodyPr/>
        <a:lstStyle/>
        <a:p>
          <a:endParaRPr lang="en-US"/>
        </a:p>
      </dgm:t>
    </dgm:pt>
    <dgm:pt modelId="{542313DD-F6D4-DF4D-87C8-5E758ADCA432}">
      <dgm:prSet custT="1"/>
      <dgm:spPr/>
      <dgm:t>
        <a:bodyPr/>
        <a:lstStyle/>
        <a:p>
          <a:pPr rtl="0"/>
          <a:r>
            <a:rPr lang="en-US" sz="2000" cap="none" baseline="0" dirty="0" smtClean="0">
              <a:solidFill>
                <a:srgbClr val="000000"/>
              </a:solidFill>
            </a:rPr>
            <a:t>changes in climate characteristics, including temperature, humidity, rainfall, wind, and severe weather events over long term periods</a:t>
          </a:r>
          <a:endParaRPr lang="en-US" sz="2000" cap="none" baseline="0" dirty="0">
            <a:solidFill>
              <a:srgbClr val="000000"/>
            </a:solidFill>
          </a:endParaRPr>
        </a:p>
      </dgm:t>
    </dgm:pt>
    <dgm:pt modelId="{6307FAFB-1C50-6648-9917-372C208832C6}" type="parTrans" cxnId="{E0371529-C55A-A941-A17E-BF184B21A8F0}">
      <dgm:prSet/>
      <dgm:spPr/>
      <dgm:t>
        <a:bodyPr/>
        <a:lstStyle/>
        <a:p>
          <a:endParaRPr lang="en-US"/>
        </a:p>
      </dgm:t>
    </dgm:pt>
    <dgm:pt modelId="{1E42F35D-10D1-E643-9A9E-3C4912BCAD9C}" type="sibTrans" cxnId="{E0371529-C55A-A941-A17E-BF184B21A8F0}">
      <dgm:prSet/>
      <dgm:spPr/>
      <dgm:t>
        <a:bodyPr/>
        <a:lstStyle/>
        <a:p>
          <a:endParaRPr lang="en-US"/>
        </a:p>
      </dgm:t>
    </dgm:pt>
    <dgm:pt modelId="{2BFA7A0C-C823-8A43-A713-CD3BD40D3A5C}" type="pres">
      <dgm:prSet presAssocID="{8CD68E75-B5B3-B544-81B9-6244E2A586BE}" presName="Name0" presStyleCnt="0">
        <dgm:presLayoutVars>
          <dgm:chPref val="3"/>
          <dgm:dir/>
          <dgm:animLvl val="lvl"/>
          <dgm:resizeHandles/>
        </dgm:presLayoutVars>
      </dgm:prSet>
      <dgm:spPr/>
      <dgm:t>
        <a:bodyPr/>
        <a:lstStyle/>
        <a:p>
          <a:endParaRPr lang="en-US"/>
        </a:p>
      </dgm:t>
    </dgm:pt>
    <dgm:pt modelId="{40C7D6FD-4578-1340-80F3-F90FE8C4F1F3}" type="pres">
      <dgm:prSet presAssocID="{B27280B5-663E-AF43-B8BE-A4AA66A59372}" presName="horFlow" presStyleCnt="0"/>
      <dgm:spPr/>
    </dgm:pt>
    <dgm:pt modelId="{EFB75B42-588C-8549-8BCB-D7ADD22D4B31}" type="pres">
      <dgm:prSet presAssocID="{B27280B5-663E-AF43-B8BE-A4AA66A59372}" presName="bigChev" presStyleLbl="node1" presStyleIdx="0" presStyleCnt="2"/>
      <dgm:spPr/>
      <dgm:t>
        <a:bodyPr/>
        <a:lstStyle/>
        <a:p>
          <a:endParaRPr lang="en-US"/>
        </a:p>
      </dgm:t>
    </dgm:pt>
    <dgm:pt modelId="{EBF7C04C-0255-634C-8D64-E19BAA4E36F0}" type="pres">
      <dgm:prSet presAssocID="{D112F4A0-D4EC-BE49-9185-E19D91469912}" presName="parTrans" presStyleCnt="0"/>
      <dgm:spPr/>
    </dgm:pt>
    <dgm:pt modelId="{596D949D-82B7-434A-8343-D923FCC1D6FC}" type="pres">
      <dgm:prSet presAssocID="{2F36E243-B6E3-1849-9242-1FC12C4456C5}" presName="node" presStyleLbl="alignAccFollowNode1" presStyleIdx="0" presStyleCnt="2">
        <dgm:presLayoutVars>
          <dgm:bulletEnabled val="1"/>
        </dgm:presLayoutVars>
      </dgm:prSet>
      <dgm:spPr/>
      <dgm:t>
        <a:bodyPr/>
        <a:lstStyle/>
        <a:p>
          <a:endParaRPr lang="en-US"/>
        </a:p>
      </dgm:t>
    </dgm:pt>
    <dgm:pt modelId="{514F620D-A496-484D-8B05-3172AE62EA22}" type="pres">
      <dgm:prSet presAssocID="{B27280B5-663E-AF43-B8BE-A4AA66A59372}" presName="vSp" presStyleCnt="0"/>
      <dgm:spPr/>
    </dgm:pt>
    <dgm:pt modelId="{77470D5F-2B09-8B45-BB1D-FA123A5D761B}" type="pres">
      <dgm:prSet presAssocID="{4BD719CB-420E-C54E-ADFF-DBE2FA87CDC2}" presName="horFlow" presStyleCnt="0"/>
      <dgm:spPr/>
    </dgm:pt>
    <dgm:pt modelId="{49FBA9F1-619A-9545-9AE8-91548EA33067}" type="pres">
      <dgm:prSet presAssocID="{4BD719CB-420E-C54E-ADFF-DBE2FA87CDC2}" presName="bigChev" presStyleLbl="node1" presStyleIdx="1" presStyleCnt="2"/>
      <dgm:spPr/>
      <dgm:t>
        <a:bodyPr/>
        <a:lstStyle/>
        <a:p>
          <a:endParaRPr lang="en-US"/>
        </a:p>
      </dgm:t>
    </dgm:pt>
    <dgm:pt modelId="{41E62D91-0497-FE4A-B1C0-05381AFE2F2C}" type="pres">
      <dgm:prSet presAssocID="{6307FAFB-1C50-6648-9917-372C208832C6}" presName="parTrans" presStyleCnt="0"/>
      <dgm:spPr/>
    </dgm:pt>
    <dgm:pt modelId="{9E8AB27A-7B0D-D44C-A023-EC13B3ABF84D}" type="pres">
      <dgm:prSet presAssocID="{542313DD-F6D4-DF4D-87C8-5E758ADCA432}" presName="node" presStyleLbl="alignAccFollowNode1" presStyleIdx="1" presStyleCnt="2">
        <dgm:presLayoutVars>
          <dgm:bulletEnabled val="1"/>
        </dgm:presLayoutVars>
      </dgm:prSet>
      <dgm:spPr/>
      <dgm:t>
        <a:bodyPr/>
        <a:lstStyle/>
        <a:p>
          <a:endParaRPr lang="en-US"/>
        </a:p>
      </dgm:t>
    </dgm:pt>
  </dgm:ptLst>
  <dgm:cxnLst>
    <dgm:cxn modelId="{E0371529-C55A-A941-A17E-BF184B21A8F0}" srcId="{4BD719CB-420E-C54E-ADFF-DBE2FA87CDC2}" destId="{542313DD-F6D4-DF4D-87C8-5E758ADCA432}" srcOrd="0" destOrd="0" parTransId="{6307FAFB-1C50-6648-9917-372C208832C6}" sibTransId="{1E42F35D-10D1-E643-9A9E-3C4912BCAD9C}"/>
    <dgm:cxn modelId="{94736673-03F5-6742-A572-3294CDB963CA}" srcId="{B27280B5-663E-AF43-B8BE-A4AA66A59372}" destId="{2F36E243-B6E3-1849-9242-1FC12C4456C5}" srcOrd="0" destOrd="0" parTransId="{D112F4A0-D4EC-BE49-9185-E19D91469912}" sibTransId="{1A9B1404-9D5C-EC41-8FC1-5ED2B80EBBAB}"/>
    <dgm:cxn modelId="{1F242051-FD63-D24C-A8F0-192BD60D32B0}" type="presOf" srcId="{8CD68E75-B5B3-B544-81B9-6244E2A586BE}" destId="{2BFA7A0C-C823-8A43-A713-CD3BD40D3A5C}" srcOrd="0" destOrd="0" presId="urn:microsoft.com/office/officeart/2005/8/layout/lProcess3"/>
    <dgm:cxn modelId="{EF4117BD-BE55-CC43-86D0-2F34804EDAA2}" type="presOf" srcId="{542313DD-F6D4-DF4D-87C8-5E758ADCA432}" destId="{9E8AB27A-7B0D-D44C-A023-EC13B3ABF84D}" srcOrd="0" destOrd="0" presId="urn:microsoft.com/office/officeart/2005/8/layout/lProcess3"/>
    <dgm:cxn modelId="{6569E570-C986-5749-A8E0-7E2D83053E0F}" type="presOf" srcId="{2F36E243-B6E3-1849-9242-1FC12C4456C5}" destId="{596D949D-82B7-434A-8343-D923FCC1D6FC}" srcOrd="0" destOrd="0" presId="urn:microsoft.com/office/officeart/2005/8/layout/lProcess3"/>
    <dgm:cxn modelId="{CFF4E579-9326-9748-9431-5CD224AF1307}" srcId="{8CD68E75-B5B3-B544-81B9-6244E2A586BE}" destId="{B27280B5-663E-AF43-B8BE-A4AA66A59372}" srcOrd="0" destOrd="0" parTransId="{3628AECA-FCC2-5845-87BC-DDF4C5E10A2D}" sibTransId="{0452B51C-1B20-0B4E-A410-AED8728047B9}"/>
    <dgm:cxn modelId="{F292DB42-866F-D249-8587-C807C0DEF7F3}" type="presOf" srcId="{4BD719CB-420E-C54E-ADFF-DBE2FA87CDC2}" destId="{49FBA9F1-619A-9545-9AE8-91548EA33067}" srcOrd="0" destOrd="0" presId="urn:microsoft.com/office/officeart/2005/8/layout/lProcess3"/>
    <dgm:cxn modelId="{181B199C-6E51-A74D-83DF-4116306D94F8}" type="presOf" srcId="{B27280B5-663E-AF43-B8BE-A4AA66A59372}" destId="{EFB75B42-588C-8549-8BCB-D7ADD22D4B31}" srcOrd="0" destOrd="0" presId="urn:microsoft.com/office/officeart/2005/8/layout/lProcess3"/>
    <dgm:cxn modelId="{8C915AA4-CFA9-0E4D-89F6-E0241708A2A3}" srcId="{8CD68E75-B5B3-B544-81B9-6244E2A586BE}" destId="{4BD719CB-420E-C54E-ADFF-DBE2FA87CDC2}" srcOrd="1" destOrd="0" parTransId="{29A6414A-F083-EA4D-BC3E-2C3A2AF072CB}" sibTransId="{C9915D0B-EE2E-0242-958A-E60834F3AB4F}"/>
    <dgm:cxn modelId="{28660C52-1DAC-DE4D-9CE3-A9F67D1682FB}" type="presParOf" srcId="{2BFA7A0C-C823-8A43-A713-CD3BD40D3A5C}" destId="{40C7D6FD-4578-1340-80F3-F90FE8C4F1F3}" srcOrd="0" destOrd="0" presId="urn:microsoft.com/office/officeart/2005/8/layout/lProcess3"/>
    <dgm:cxn modelId="{0490F5EB-1A66-E947-87CF-65102691EC9B}" type="presParOf" srcId="{40C7D6FD-4578-1340-80F3-F90FE8C4F1F3}" destId="{EFB75B42-588C-8549-8BCB-D7ADD22D4B31}" srcOrd="0" destOrd="0" presId="urn:microsoft.com/office/officeart/2005/8/layout/lProcess3"/>
    <dgm:cxn modelId="{759EB0CA-4AFB-D745-9B98-D016AA874A9E}" type="presParOf" srcId="{40C7D6FD-4578-1340-80F3-F90FE8C4F1F3}" destId="{EBF7C04C-0255-634C-8D64-E19BAA4E36F0}" srcOrd="1" destOrd="0" presId="urn:microsoft.com/office/officeart/2005/8/layout/lProcess3"/>
    <dgm:cxn modelId="{7B5E630B-B19A-C841-B725-2A761AF667A1}" type="presParOf" srcId="{40C7D6FD-4578-1340-80F3-F90FE8C4F1F3}" destId="{596D949D-82B7-434A-8343-D923FCC1D6FC}" srcOrd="2" destOrd="0" presId="urn:microsoft.com/office/officeart/2005/8/layout/lProcess3"/>
    <dgm:cxn modelId="{717C5F4C-9096-7247-862F-DBBC78D7229C}" type="presParOf" srcId="{2BFA7A0C-C823-8A43-A713-CD3BD40D3A5C}" destId="{514F620D-A496-484D-8B05-3172AE62EA22}" srcOrd="1" destOrd="0" presId="urn:microsoft.com/office/officeart/2005/8/layout/lProcess3"/>
    <dgm:cxn modelId="{AB36C4A9-1187-9F42-A61B-BC4415EA44EA}" type="presParOf" srcId="{2BFA7A0C-C823-8A43-A713-CD3BD40D3A5C}" destId="{77470D5F-2B09-8B45-BB1D-FA123A5D761B}" srcOrd="2" destOrd="0" presId="urn:microsoft.com/office/officeart/2005/8/layout/lProcess3"/>
    <dgm:cxn modelId="{796FC345-F3CF-6540-9149-22B9AF6D683B}" type="presParOf" srcId="{77470D5F-2B09-8B45-BB1D-FA123A5D761B}" destId="{49FBA9F1-619A-9545-9AE8-91548EA33067}" srcOrd="0" destOrd="0" presId="urn:microsoft.com/office/officeart/2005/8/layout/lProcess3"/>
    <dgm:cxn modelId="{3FAF5ED3-3406-A346-BF59-0E0DF7E329EE}" type="presParOf" srcId="{77470D5F-2B09-8B45-BB1D-FA123A5D761B}" destId="{41E62D91-0497-FE4A-B1C0-05381AFE2F2C}" srcOrd="1" destOrd="0" presId="urn:microsoft.com/office/officeart/2005/8/layout/lProcess3"/>
    <dgm:cxn modelId="{C9BA0538-000F-3045-8835-06E1ABD89B34}" type="presParOf" srcId="{77470D5F-2B09-8B45-BB1D-FA123A5D761B}" destId="{9E8AB27A-7B0D-D44C-A023-EC13B3ABF84D}" srcOrd="2"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D91955-1589-9C49-BEF8-3600F4D567B2}"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9167A767-5395-634A-828D-6AE5F67B90C1}">
      <dgm:prSet custT="1"/>
      <dgm:spPr>
        <a:solidFill>
          <a:srgbClr val="23518F"/>
        </a:solidFill>
      </dgm:spPr>
      <dgm:t>
        <a:bodyPr/>
        <a:lstStyle/>
        <a:p>
          <a:pPr rtl="0"/>
          <a:r>
            <a:rPr lang="en-US" sz="2600" cap="none" baseline="0" dirty="0" smtClean="0">
              <a:solidFill>
                <a:schemeClr val="bg1"/>
              </a:solidFill>
            </a:rPr>
            <a:t>Ecosystems </a:t>
          </a:r>
          <a:endParaRPr lang="en-US" sz="2600" cap="none" baseline="0" dirty="0">
            <a:solidFill>
              <a:schemeClr val="bg1"/>
            </a:solidFill>
          </a:endParaRPr>
        </a:p>
      </dgm:t>
    </dgm:pt>
    <dgm:pt modelId="{83319713-0AEF-ED45-8AE6-76AB0C0B734E}" type="parTrans" cxnId="{3E3E6C66-4045-AA42-BFBA-B02DF01285EA}">
      <dgm:prSet/>
      <dgm:spPr/>
      <dgm:t>
        <a:bodyPr/>
        <a:lstStyle/>
        <a:p>
          <a:endParaRPr lang="en-US"/>
        </a:p>
      </dgm:t>
    </dgm:pt>
    <dgm:pt modelId="{AC66F4F2-C033-DE42-AEA8-E6BB72429246}" type="sibTrans" cxnId="{3E3E6C66-4045-AA42-BFBA-B02DF01285EA}">
      <dgm:prSet/>
      <dgm:spPr/>
      <dgm:t>
        <a:bodyPr/>
        <a:lstStyle/>
        <a:p>
          <a:endParaRPr lang="en-US"/>
        </a:p>
      </dgm:t>
    </dgm:pt>
    <dgm:pt modelId="{D1CAD3F9-A7F4-D642-AB0F-D93211452253}">
      <dgm:prSet/>
      <dgm:spPr/>
      <dgm:t>
        <a:bodyPr anchor="ctr" anchorCtr="0"/>
        <a:lstStyle/>
        <a:p>
          <a:pPr rtl="0"/>
          <a:r>
            <a:rPr lang="en-US" b="1" u="sng" cap="none" baseline="0" dirty="0" smtClean="0">
              <a:solidFill>
                <a:srgbClr val="000000"/>
              </a:solidFill>
            </a:rPr>
            <a:t>Biodiversity</a:t>
          </a:r>
          <a:r>
            <a:rPr lang="en-US" cap="none" baseline="0" dirty="0" smtClean="0">
              <a:solidFill>
                <a:srgbClr val="000000"/>
              </a:solidFill>
            </a:rPr>
            <a:t>, </a:t>
          </a:r>
          <a:r>
            <a:rPr lang="en-US" b="1" u="sng" cap="none" baseline="0" dirty="0" smtClean="0">
              <a:solidFill>
                <a:srgbClr val="000000"/>
              </a:solidFill>
            </a:rPr>
            <a:t>carbon storage</a:t>
          </a:r>
          <a:r>
            <a:rPr lang="en-US" cap="none" baseline="0" dirty="0" smtClean="0">
              <a:solidFill>
                <a:srgbClr val="000000"/>
              </a:solidFill>
            </a:rPr>
            <a:t>, </a:t>
          </a:r>
          <a:r>
            <a:rPr lang="en-US" b="1" u="sng" cap="none" baseline="0" dirty="0" smtClean="0">
              <a:solidFill>
                <a:srgbClr val="000000"/>
              </a:solidFill>
            </a:rPr>
            <a:t>habitats</a:t>
          </a:r>
          <a:r>
            <a:rPr lang="en-US" cap="none" baseline="0" dirty="0" smtClean="0">
              <a:solidFill>
                <a:srgbClr val="000000"/>
              </a:solidFill>
            </a:rPr>
            <a:t>, </a:t>
          </a:r>
          <a:endParaRPr lang="en-US" cap="none" baseline="0" dirty="0">
            <a:solidFill>
              <a:srgbClr val="000000"/>
            </a:solidFill>
          </a:endParaRPr>
        </a:p>
      </dgm:t>
    </dgm:pt>
    <dgm:pt modelId="{2B17E139-6EBF-0C4C-99E2-97014107B83F}" type="parTrans" cxnId="{BAA1DFAA-03A6-6242-9152-46C9A1D3FB61}">
      <dgm:prSet/>
      <dgm:spPr/>
      <dgm:t>
        <a:bodyPr/>
        <a:lstStyle/>
        <a:p>
          <a:endParaRPr lang="en-US"/>
        </a:p>
      </dgm:t>
    </dgm:pt>
    <dgm:pt modelId="{6FEF41E2-2D60-8E4E-97B3-B5AABD8C266D}" type="sibTrans" cxnId="{BAA1DFAA-03A6-6242-9152-46C9A1D3FB61}">
      <dgm:prSet/>
      <dgm:spPr/>
      <dgm:t>
        <a:bodyPr/>
        <a:lstStyle/>
        <a:p>
          <a:endParaRPr lang="en-US"/>
        </a:p>
      </dgm:t>
    </dgm:pt>
    <dgm:pt modelId="{7491312E-EDDF-FA45-955B-FC6306E47565}">
      <dgm:prSet custT="1"/>
      <dgm:spPr>
        <a:solidFill>
          <a:srgbClr val="23518F"/>
        </a:solidFill>
      </dgm:spPr>
      <dgm:t>
        <a:bodyPr/>
        <a:lstStyle/>
        <a:p>
          <a:pPr rtl="0"/>
          <a:r>
            <a:rPr lang="en-US" sz="2600" cap="none" baseline="0" dirty="0" smtClean="0">
              <a:solidFill>
                <a:schemeClr val="bg1"/>
              </a:solidFill>
            </a:rPr>
            <a:t>Human systems </a:t>
          </a:r>
          <a:endParaRPr lang="en-US" sz="2600" cap="none" baseline="0" dirty="0">
            <a:solidFill>
              <a:schemeClr val="bg1"/>
            </a:solidFill>
          </a:endParaRPr>
        </a:p>
      </dgm:t>
    </dgm:pt>
    <dgm:pt modelId="{65A5573A-A877-2241-A13C-CB0F5D3C66D3}" type="parTrans" cxnId="{B659A6B0-C0AD-DF4F-A70A-B257E7A0E8D5}">
      <dgm:prSet/>
      <dgm:spPr/>
      <dgm:t>
        <a:bodyPr/>
        <a:lstStyle/>
        <a:p>
          <a:endParaRPr lang="en-US"/>
        </a:p>
      </dgm:t>
    </dgm:pt>
    <dgm:pt modelId="{059C05DE-C03A-5E46-B568-306C0C79DA8B}" type="sibTrans" cxnId="{B659A6B0-C0AD-DF4F-A70A-B257E7A0E8D5}">
      <dgm:prSet/>
      <dgm:spPr/>
      <dgm:t>
        <a:bodyPr/>
        <a:lstStyle/>
        <a:p>
          <a:endParaRPr lang="en-US"/>
        </a:p>
      </dgm:t>
    </dgm:pt>
    <dgm:pt modelId="{E03758E8-FDF6-A242-99A5-E8098755A677}">
      <dgm:prSet/>
      <dgm:spPr/>
      <dgm:t>
        <a:bodyPr anchor="ctr" anchorCtr="0"/>
        <a:lstStyle/>
        <a:p>
          <a:pPr rtl="0"/>
          <a:r>
            <a:rPr lang="en-US" cap="none" baseline="0" dirty="0" smtClean="0">
              <a:solidFill>
                <a:srgbClr val="000000"/>
              </a:solidFill>
            </a:rPr>
            <a:t>Agriculture, </a:t>
          </a:r>
          <a:r>
            <a:rPr lang="en-US" b="1" u="sng" cap="none" baseline="0" dirty="0" smtClean="0">
              <a:solidFill>
                <a:srgbClr val="000000"/>
              </a:solidFill>
            </a:rPr>
            <a:t>Aquaculture</a:t>
          </a:r>
          <a:r>
            <a:rPr lang="en-US" cap="none" baseline="0" dirty="0" smtClean="0">
              <a:solidFill>
                <a:srgbClr val="000000"/>
              </a:solidFill>
            </a:rPr>
            <a:t>, </a:t>
          </a:r>
          <a:r>
            <a:rPr lang="en-US" b="1" u="sng" cap="none" baseline="0" dirty="0" smtClean="0">
              <a:solidFill>
                <a:srgbClr val="000000"/>
              </a:solidFill>
            </a:rPr>
            <a:t>freshwater</a:t>
          </a:r>
          <a:r>
            <a:rPr lang="en-US" cap="none" baseline="0" dirty="0" smtClean="0">
              <a:solidFill>
                <a:srgbClr val="000000"/>
              </a:solidFill>
            </a:rPr>
            <a:t>, health, </a:t>
          </a:r>
          <a:endParaRPr lang="en-US" cap="none" baseline="0" dirty="0">
            <a:solidFill>
              <a:srgbClr val="000000"/>
            </a:solidFill>
          </a:endParaRPr>
        </a:p>
      </dgm:t>
    </dgm:pt>
    <dgm:pt modelId="{C38ECD87-8975-7D47-9921-9940C8985419}" type="parTrans" cxnId="{D305CF38-4FE0-CC44-B51C-026FF11BF97D}">
      <dgm:prSet/>
      <dgm:spPr/>
      <dgm:t>
        <a:bodyPr/>
        <a:lstStyle/>
        <a:p>
          <a:endParaRPr lang="en-US"/>
        </a:p>
      </dgm:t>
    </dgm:pt>
    <dgm:pt modelId="{ACDCAAEB-C58D-534E-B469-9F1F31BFA33D}" type="sibTrans" cxnId="{D305CF38-4FE0-CC44-B51C-026FF11BF97D}">
      <dgm:prSet/>
      <dgm:spPr/>
      <dgm:t>
        <a:bodyPr/>
        <a:lstStyle/>
        <a:p>
          <a:endParaRPr lang="en-US"/>
        </a:p>
      </dgm:t>
    </dgm:pt>
    <dgm:pt modelId="{0CF61609-1E55-8745-9FE7-0B30DC0CF2A6}">
      <dgm:prSet custT="1"/>
      <dgm:spPr>
        <a:solidFill>
          <a:srgbClr val="23518F"/>
        </a:solidFill>
      </dgm:spPr>
      <dgm:t>
        <a:bodyPr/>
        <a:lstStyle/>
        <a:p>
          <a:pPr rtl="0"/>
          <a:r>
            <a:rPr lang="en-US" sz="2600" cap="none" baseline="0" dirty="0" smtClean="0">
              <a:solidFill>
                <a:schemeClr val="bg1"/>
              </a:solidFill>
            </a:rPr>
            <a:t>Urban systems </a:t>
          </a:r>
          <a:endParaRPr lang="en-US" sz="2600" cap="none" baseline="0" dirty="0">
            <a:solidFill>
              <a:schemeClr val="bg1"/>
            </a:solidFill>
          </a:endParaRPr>
        </a:p>
      </dgm:t>
    </dgm:pt>
    <dgm:pt modelId="{402E70B8-A4A0-1046-A9FF-149963ABAAF0}" type="parTrans" cxnId="{684728EB-9E50-7346-95EB-082E9D2C897B}">
      <dgm:prSet/>
      <dgm:spPr/>
      <dgm:t>
        <a:bodyPr/>
        <a:lstStyle/>
        <a:p>
          <a:endParaRPr lang="en-US"/>
        </a:p>
      </dgm:t>
    </dgm:pt>
    <dgm:pt modelId="{72C0C681-DDE6-044C-A1A0-902D22865BB4}" type="sibTrans" cxnId="{684728EB-9E50-7346-95EB-082E9D2C897B}">
      <dgm:prSet/>
      <dgm:spPr/>
      <dgm:t>
        <a:bodyPr/>
        <a:lstStyle/>
        <a:p>
          <a:endParaRPr lang="en-US"/>
        </a:p>
      </dgm:t>
    </dgm:pt>
    <dgm:pt modelId="{47B6B775-9263-024F-9432-4883C14E39DA}">
      <dgm:prSet/>
      <dgm:spPr/>
      <dgm:t>
        <a:bodyPr anchor="ctr" anchorCtr="0"/>
        <a:lstStyle/>
        <a:p>
          <a:pPr rtl="0"/>
          <a:r>
            <a:rPr lang="en-US" cap="none" baseline="0" dirty="0" smtClean="0">
              <a:solidFill>
                <a:srgbClr val="000000"/>
              </a:solidFill>
            </a:rPr>
            <a:t>Transport, buildings</a:t>
          </a:r>
          <a:r>
            <a:rPr lang="en-US" cap="none" baseline="0" smtClean="0">
              <a:solidFill>
                <a:srgbClr val="000000"/>
              </a:solidFill>
            </a:rPr>
            <a:t>, lifestyle, …</a:t>
          </a:r>
          <a:endParaRPr lang="en-US" cap="none" baseline="0" dirty="0">
            <a:solidFill>
              <a:srgbClr val="000000"/>
            </a:solidFill>
          </a:endParaRPr>
        </a:p>
      </dgm:t>
    </dgm:pt>
    <dgm:pt modelId="{492C154A-D5EC-2743-8F2D-E42C9ECE65FF}" type="parTrans" cxnId="{58B58DF9-4DDA-8E42-AEA9-12E1A4AD3EB7}">
      <dgm:prSet/>
      <dgm:spPr/>
      <dgm:t>
        <a:bodyPr/>
        <a:lstStyle/>
        <a:p>
          <a:endParaRPr lang="en-US"/>
        </a:p>
      </dgm:t>
    </dgm:pt>
    <dgm:pt modelId="{27FB6A2D-AA86-0B41-89D1-225C52165728}" type="sibTrans" cxnId="{58B58DF9-4DDA-8E42-AEA9-12E1A4AD3EB7}">
      <dgm:prSet/>
      <dgm:spPr/>
      <dgm:t>
        <a:bodyPr/>
        <a:lstStyle/>
        <a:p>
          <a:endParaRPr lang="en-US"/>
        </a:p>
      </dgm:t>
    </dgm:pt>
    <dgm:pt modelId="{D8FEBF81-4316-8D4A-8B8E-B92F0C463395}">
      <dgm:prSet custT="1"/>
      <dgm:spPr>
        <a:solidFill>
          <a:srgbClr val="23518F"/>
        </a:solidFill>
      </dgm:spPr>
      <dgm:t>
        <a:bodyPr/>
        <a:lstStyle/>
        <a:p>
          <a:pPr rtl="0"/>
          <a:r>
            <a:rPr lang="en-US" sz="2600" cap="none" baseline="0" dirty="0" smtClean="0">
              <a:solidFill>
                <a:schemeClr val="bg1"/>
              </a:solidFill>
            </a:rPr>
            <a:t>Economic systems </a:t>
          </a:r>
          <a:endParaRPr lang="en-US" sz="2600" cap="none" baseline="0" dirty="0">
            <a:solidFill>
              <a:schemeClr val="bg1"/>
            </a:solidFill>
          </a:endParaRPr>
        </a:p>
      </dgm:t>
    </dgm:pt>
    <dgm:pt modelId="{2720A276-3FAC-904F-9E63-5813B0D8F2C2}" type="parTrans" cxnId="{08EDBF1F-273C-A04D-BC75-5A39CBD2DC6B}">
      <dgm:prSet/>
      <dgm:spPr/>
      <dgm:t>
        <a:bodyPr/>
        <a:lstStyle/>
        <a:p>
          <a:endParaRPr lang="en-US"/>
        </a:p>
      </dgm:t>
    </dgm:pt>
    <dgm:pt modelId="{3D33FD59-2246-444F-9DA4-F76A951288EB}" type="sibTrans" cxnId="{08EDBF1F-273C-A04D-BC75-5A39CBD2DC6B}">
      <dgm:prSet/>
      <dgm:spPr/>
      <dgm:t>
        <a:bodyPr/>
        <a:lstStyle/>
        <a:p>
          <a:endParaRPr lang="en-US"/>
        </a:p>
      </dgm:t>
    </dgm:pt>
    <dgm:pt modelId="{95B956DC-6999-974D-9EBC-9D11277A53F0}">
      <dgm:prSet/>
      <dgm:spPr/>
      <dgm:t>
        <a:bodyPr anchor="ctr" anchorCtr="0"/>
        <a:lstStyle/>
        <a:p>
          <a:pPr rtl="0"/>
          <a:r>
            <a:rPr lang="en-US" cap="none" baseline="0" dirty="0" smtClean="0">
              <a:solidFill>
                <a:srgbClr val="000000"/>
              </a:solidFill>
            </a:rPr>
            <a:t>Energy, manufacturing, natural </a:t>
          </a:r>
          <a:r>
            <a:rPr lang="en-US" cap="none" baseline="0" smtClean="0">
              <a:solidFill>
                <a:srgbClr val="000000"/>
              </a:solidFill>
            </a:rPr>
            <a:t>capital industries, …</a:t>
          </a:r>
          <a:endParaRPr lang="en-US" cap="none" baseline="0" dirty="0">
            <a:solidFill>
              <a:srgbClr val="000000"/>
            </a:solidFill>
          </a:endParaRPr>
        </a:p>
      </dgm:t>
    </dgm:pt>
    <dgm:pt modelId="{7CC325CA-28A2-8744-8E4D-5B1AC9BD35EC}" type="parTrans" cxnId="{06321138-4E97-9743-858C-5D74A50657CC}">
      <dgm:prSet/>
      <dgm:spPr/>
      <dgm:t>
        <a:bodyPr/>
        <a:lstStyle/>
        <a:p>
          <a:endParaRPr lang="en-US"/>
        </a:p>
      </dgm:t>
    </dgm:pt>
    <dgm:pt modelId="{6402554A-4596-254C-8212-78DD1F329E5E}" type="sibTrans" cxnId="{06321138-4E97-9743-858C-5D74A50657CC}">
      <dgm:prSet/>
      <dgm:spPr/>
      <dgm:t>
        <a:bodyPr/>
        <a:lstStyle/>
        <a:p>
          <a:endParaRPr lang="en-US"/>
        </a:p>
      </dgm:t>
    </dgm:pt>
    <dgm:pt modelId="{5D73AFF4-F0B7-BB48-8386-FC104ED2A4A2}">
      <dgm:prSet custT="1"/>
      <dgm:spPr>
        <a:solidFill>
          <a:srgbClr val="23518F"/>
        </a:solidFill>
      </dgm:spPr>
      <dgm:t>
        <a:bodyPr/>
        <a:lstStyle/>
        <a:p>
          <a:pPr rtl="0"/>
          <a:r>
            <a:rPr lang="en-US" sz="2600" cap="none" baseline="0" dirty="0" smtClean="0">
              <a:solidFill>
                <a:schemeClr val="bg1"/>
              </a:solidFill>
            </a:rPr>
            <a:t>Social systems </a:t>
          </a:r>
          <a:endParaRPr lang="en-US" sz="2600" cap="none" baseline="0" dirty="0">
            <a:solidFill>
              <a:schemeClr val="bg1"/>
            </a:solidFill>
          </a:endParaRPr>
        </a:p>
      </dgm:t>
    </dgm:pt>
    <dgm:pt modelId="{8890F868-F9B6-9845-9B73-884A7A5AB676}" type="parTrans" cxnId="{C4772C07-605D-204C-909D-E694681AC3C3}">
      <dgm:prSet/>
      <dgm:spPr/>
      <dgm:t>
        <a:bodyPr/>
        <a:lstStyle/>
        <a:p>
          <a:endParaRPr lang="en-US"/>
        </a:p>
      </dgm:t>
    </dgm:pt>
    <dgm:pt modelId="{DD0306B6-7A61-9443-A522-D7179A09DFD2}" type="sibTrans" cxnId="{C4772C07-605D-204C-909D-E694681AC3C3}">
      <dgm:prSet/>
      <dgm:spPr/>
      <dgm:t>
        <a:bodyPr/>
        <a:lstStyle/>
        <a:p>
          <a:endParaRPr lang="en-US"/>
        </a:p>
      </dgm:t>
    </dgm:pt>
    <dgm:pt modelId="{0154CE41-434F-2041-9E9E-143489EB8729}">
      <dgm:prSet/>
      <dgm:spPr/>
      <dgm:t>
        <a:bodyPr anchor="ctr" anchorCtr="0"/>
        <a:lstStyle/>
        <a:p>
          <a:pPr rtl="0"/>
          <a:r>
            <a:rPr lang="en-US" cap="none" baseline="0" dirty="0" smtClean="0">
              <a:solidFill>
                <a:srgbClr val="000000"/>
              </a:solidFill>
            </a:rPr>
            <a:t>Equity, migration</a:t>
          </a:r>
          <a:r>
            <a:rPr lang="en-US" cap="none" baseline="0" smtClean="0">
              <a:solidFill>
                <a:srgbClr val="000000"/>
              </a:solidFill>
            </a:rPr>
            <a:t>, peace and conflict, …</a:t>
          </a:r>
          <a:endParaRPr lang="en-US" cap="none" baseline="0" dirty="0">
            <a:solidFill>
              <a:srgbClr val="000000"/>
            </a:solidFill>
          </a:endParaRPr>
        </a:p>
      </dgm:t>
    </dgm:pt>
    <dgm:pt modelId="{A912B648-2365-894D-8416-F70FAD2794E9}" type="parTrans" cxnId="{0EE1D32C-954D-4444-B392-7563B9E9A5D3}">
      <dgm:prSet/>
      <dgm:spPr/>
      <dgm:t>
        <a:bodyPr/>
        <a:lstStyle/>
        <a:p>
          <a:endParaRPr lang="en-US"/>
        </a:p>
      </dgm:t>
    </dgm:pt>
    <dgm:pt modelId="{A0F8BAF9-B980-F14E-87AA-241034420589}" type="sibTrans" cxnId="{0EE1D32C-954D-4444-B392-7563B9E9A5D3}">
      <dgm:prSet/>
      <dgm:spPr/>
      <dgm:t>
        <a:bodyPr/>
        <a:lstStyle/>
        <a:p>
          <a:endParaRPr lang="en-US"/>
        </a:p>
      </dgm:t>
    </dgm:pt>
    <dgm:pt modelId="{07457CFB-FBFD-784E-B0DE-33DD382EE15F}" type="pres">
      <dgm:prSet presAssocID="{54D91955-1589-9C49-BEF8-3600F4D567B2}" presName="Name0" presStyleCnt="0">
        <dgm:presLayoutVars>
          <dgm:dir/>
          <dgm:animLvl val="lvl"/>
          <dgm:resizeHandles/>
        </dgm:presLayoutVars>
      </dgm:prSet>
      <dgm:spPr/>
      <dgm:t>
        <a:bodyPr/>
        <a:lstStyle/>
        <a:p>
          <a:endParaRPr lang="en-US"/>
        </a:p>
      </dgm:t>
    </dgm:pt>
    <dgm:pt modelId="{57E4086E-452F-6A42-BF6D-B17B930C46AC}" type="pres">
      <dgm:prSet presAssocID="{9167A767-5395-634A-828D-6AE5F67B90C1}" presName="linNode" presStyleCnt="0"/>
      <dgm:spPr/>
    </dgm:pt>
    <dgm:pt modelId="{DFCD4B4C-9E1F-9645-9EED-57419EAF4686}" type="pres">
      <dgm:prSet presAssocID="{9167A767-5395-634A-828D-6AE5F67B90C1}" presName="parentShp" presStyleLbl="node1" presStyleIdx="0" presStyleCnt="5" custLinFactNeighborX="-1462" custLinFactNeighborY="4452">
        <dgm:presLayoutVars>
          <dgm:bulletEnabled val="1"/>
        </dgm:presLayoutVars>
      </dgm:prSet>
      <dgm:spPr>
        <a:prstGeom prst="rect">
          <a:avLst/>
        </a:prstGeom>
      </dgm:spPr>
      <dgm:t>
        <a:bodyPr/>
        <a:lstStyle/>
        <a:p>
          <a:endParaRPr lang="en-US"/>
        </a:p>
      </dgm:t>
    </dgm:pt>
    <dgm:pt modelId="{5C6FA855-787E-8143-85F1-89D00F2105B7}" type="pres">
      <dgm:prSet presAssocID="{9167A767-5395-634A-828D-6AE5F67B90C1}" presName="childShp" presStyleLbl="bgAccFollowNode1" presStyleIdx="0" presStyleCnt="5" custLinFactNeighborX="-4377" custLinFactNeighborY="4452">
        <dgm:presLayoutVars>
          <dgm:bulletEnabled val="1"/>
        </dgm:presLayoutVars>
      </dgm:prSet>
      <dgm:spPr/>
      <dgm:t>
        <a:bodyPr/>
        <a:lstStyle/>
        <a:p>
          <a:endParaRPr lang="en-US"/>
        </a:p>
      </dgm:t>
    </dgm:pt>
    <dgm:pt modelId="{7DC805E7-0B92-5945-83E5-C7568E085C42}" type="pres">
      <dgm:prSet presAssocID="{AC66F4F2-C033-DE42-AEA8-E6BB72429246}" presName="spacing" presStyleCnt="0"/>
      <dgm:spPr/>
    </dgm:pt>
    <dgm:pt modelId="{90FD01E9-7282-0943-AB3F-752B99B2B536}" type="pres">
      <dgm:prSet presAssocID="{7491312E-EDDF-FA45-955B-FC6306E47565}" presName="linNode" presStyleCnt="0"/>
      <dgm:spPr/>
    </dgm:pt>
    <dgm:pt modelId="{5D85A717-1D92-A641-8544-74B59857BBA6}" type="pres">
      <dgm:prSet presAssocID="{7491312E-EDDF-FA45-955B-FC6306E47565}" presName="parentShp" presStyleLbl="node1" presStyleIdx="1" presStyleCnt="5" custLinFactNeighborX="-1462" custLinFactNeighborY="4452">
        <dgm:presLayoutVars>
          <dgm:bulletEnabled val="1"/>
        </dgm:presLayoutVars>
      </dgm:prSet>
      <dgm:spPr>
        <a:prstGeom prst="rect">
          <a:avLst/>
        </a:prstGeom>
      </dgm:spPr>
      <dgm:t>
        <a:bodyPr/>
        <a:lstStyle/>
        <a:p>
          <a:endParaRPr lang="en-US"/>
        </a:p>
      </dgm:t>
    </dgm:pt>
    <dgm:pt modelId="{108B2575-9BC1-0B45-B621-0C5C1AF04C99}" type="pres">
      <dgm:prSet presAssocID="{7491312E-EDDF-FA45-955B-FC6306E47565}" presName="childShp" presStyleLbl="bgAccFollowNode1" presStyleIdx="1" presStyleCnt="5" custLinFactNeighborX="-4377" custLinFactNeighborY="4452">
        <dgm:presLayoutVars>
          <dgm:bulletEnabled val="1"/>
        </dgm:presLayoutVars>
      </dgm:prSet>
      <dgm:spPr/>
      <dgm:t>
        <a:bodyPr/>
        <a:lstStyle/>
        <a:p>
          <a:endParaRPr lang="en-US"/>
        </a:p>
      </dgm:t>
    </dgm:pt>
    <dgm:pt modelId="{669F4F74-C30A-7042-943E-4CAC04EAE5ED}" type="pres">
      <dgm:prSet presAssocID="{059C05DE-C03A-5E46-B568-306C0C79DA8B}" presName="spacing" presStyleCnt="0"/>
      <dgm:spPr/>
    </dgm:pt>
    <dgm:pt modelId="{51250F18-C2D4-6B43-8FFC-ACC0AD8BA5E2}" type="pres">
      <dgm:prSet presAssocID="{0CF61609-1E55-8745-9FE7-0B30DC0CF2A6}" presName="linNode" presStyleCnt="0"/>
      <dgm:spPr/>
    </dgm:pt>
    <dgm:pt modelId="{9CB74B0E-C4EB-794C-99BF-35BB9AA20EFA}" type="pres">
      <dgm:prSet presAssocID="{0CF61609-1E55-8745-9FE7-0B30DC0CF2A6}" presName="parentShp" presStyleLbl="node1" presStyleIdx="2" presStyleCnt="5" custLinFactNeighborX="-1462" custLinFactNeighborY="4452">
        <dgm:presLayoutVars>
          <dgm:bulletEnabled val="1"/>
        </dgm:presLayoutVars>
      </dgm:prSet>
      <dgm:spPr>
        <a:prstGeom prst="rect">
          <a:avLst/>
        </a:prstGeom>
      </dgm:spPr>
      <dgm:t>
        <a:bodyPr/>
        <a:lstStyle/>
        <a:p>
          <a:endParaRPr lang="en-US"/>
        </a:p>
      </dgm:t>
    </dgm:pt>
    <dgm:pt modelId="{0E903CDB-06AE-674A-B840-F8E3D02B6AFF}" type="pres">
      <dgm:prSet presAssocID="{0CF61609-1E55-8745-9FE7-0B30DC0CF2A6}" presName="childShp" presStyleLbl="bgAccFollowNode1" presStyleIdx="2" presStyleCnt="5" custLinFactNeighborX="-4377" custLinFactNeighborY="4452">
        <dgm:presLayoutVars>
          <dgm:bulletEnabled val="1"/>
        </dgm:presLayoutVars>
      </dgm:prSet>
      <dgm:spPr/>
      <dgm:t>
        <a:bodyPr/>
        <a:lstStyle/>
        <a:p>
          <a:endParaRPr lang="en-US"/>
        </a:p>
      </dgm:t>
    </dgm:pt>
    <dgm:pt modelId="{D56B5315-F111-3949-BF9D-92913D234155}" type="pres">
      <dgm:prSet presAssocID="{72C0C681-DDE6-044C-A1A0-902D22865BB4}" presName="spacing" presStyleCnt="0"/>
      <dgm:spPr/>
    </dgm:pt>
    <dgm:pt modelId="{EAAB87BE-B50B-F64C-B264-FD14797C5D29}" type="pres">
      <dgm:prSet presAssocID="{D8FEBF81-4316-8D4A-8B8E-B92F0C463395}" presName="linNode" presStyleCnt="0"/>
      <dgm:spPr/>
    </dgm:pt>
    <dgm:pt modelId="{E0F00B85-6DB3-AB4F-962A-2C70D496A2F1}" type="pres">
      <dgm:prSet presAssocID="{D8FEBF81-4316-8D4A-8B8E-B92F0C463395}" presName="parentShp" presStyleLbl="node1" presStyleIdx="3" presStyleCnt="5" custLinFactNeighborX="-1462" custLinFactNeighborY="4452">
        <dgm:presLayoutVars>
          <dgm:bulletEnabled val="1"/>
        </dgm:presLayoutVars>
      </dgm:prSet>
      <dgm:spPr>
        <a:prstGeom prst="rect">
          <a:avLst/>
        </a:prstGeom>
      </dgm:spPr>
      <dgm:t>
        <a:bodyPr/>
        <a:lstStyle/>
        <a:p>
          <a:endParaRPr lang="en-US"/>
        </a:p>
      </dgm:t>
    </dgm:pt>
    <dgm:pt modelId="{9CAF22A0-AD7B-A840-AF76-D4708F70C7FA}" type="pres">
      <dgm:prSet presAssocID="{D8FEBF81-4316-8D4A-8B8E-B92F0C463395}" presName="childShp" presStyleLbl="bgAccFollowNode1" presStyleIdx="3" presStyleCnt="5" custLinFactNeighborX="-4377" custLinFactNeighborY="4452">
        <dgm:presLayoutVars>
          <dgm:bulletEnabled val="1"/>
        </dgm:presLayoutVars>
      </dgm:prSet>
      <dgm:spPr/>
      <dgm:t>
        <a:bodyPr/>
        <a:lstStyle/>
        <a:p>
          <a:endParaRPr lang="en-US"/>
        </a:p>
      </dgm:t>
    </dgm:pt>
    <dgm:pt modelId="{138FF8DC-9F72-8044-AEB7-B0960D0993F9}" type="pres">
      <dgm:prSet presAssocID="{3D33FD59-2246-444F-9DA4-F76A951288EB}" presName="spacing" presStyleCnt="0"/>
      <dgm:spPr/>
    </dgm:pt>
    <dgm:pt modelId="{D24C15E3-7804-E84B-BDF2-1B7F38EEDA03}" type="pres">
      <dgm:prSet presAssocID="{5D73AFF4-F0B7-BB48-8386-FC104ED2A4A2}" presName="linNode" presStyleCnt="0"/>
      <dgm:spPr/>
    </dgm:pt>
    <dgm:pt modelId="{2EB8DD1A-1BEC-3246-A4A7-3AFC269CD270}" type="pres">
      <dgm:prSet presAssocID="{5D73AFF4-F0B7-BB48-8386-FC104ED2A4A2}" presName="parentShp" presStyleLbl="node1" presStyleIdx="4" presStyleCnt="5" custLinFactNeighborX="-1422" custLinFactNeighborY="185">
        <dgm:presLayoutVars>
          <dgm:bulletEnabled val="1"/>
        </dgm:presLayoutVars>
      </dgm:prSet>
      <dgm:spPr>
        <a:prstGeom prst="rect">
          <a:avLst/>
        </a:prstGeom>
      </dgm:spPr>
      <dgm:t>
        <a:bodyPr/>
        <a:lstStyle/>
        <a:p>
          <a:endParaRPr lang="en-US"/>
        </a:p>
      </dgm:t>
    </dgm:pt>
    <dgm:pt modelId="{CC749931-EFF4-A44E-AA2C-8864B869518F}" type="pres">
      <dgm:prSet presAssocID="{5D73AFF4-F0B7-BB48-8386-FC104ED2A4A2}" presName="childShp" presStyleLbl="bgAccFollowNode1" presStyleIdx="4" presStyleCnt="5" custLinFactNeighborX="-4385">
        <dgm:presLayoutVars>
          <dgm:bulletEnabled val="1"/>
        </dgm:presLayoutVars>
      </dgm:prSet>
      <dgm:spPr/>
      <dgm:t>
        <a:bodyPr/>
        <a:lstStyle/>
        <a:p>
          <a:endParaRPr lang="en-US"/>
        </a:p>
      </dgm:t>
    </dgm:pt>
  </dgm:ptLst>
  <dgm:cxnLst>
    <dgm:cxn modelId="{98DFAA8A-3FA0-F840-8D77-50304DB50363}" type="presOf" srcId="{54D91955-1589-9C49-BEF8-3600F4D567B2}" destId="{07457CFB-FBFD-784E-B0DE-33DD382EE15F}" srcOrd="0" destOrd="0" presId="urn:microsoft.com/office/officeart/2005/8/layout/vList6"/>
    <dgm:cxn modelId="{B1807A57-B4C1-A640-8B77-746220BB167D}" type="presOf" srcId="{7491312E-EDDF-FA45-955B-FC6306E47565}" destId="{5D85A717-1D92-A641-8544-74B59857BBA6}" srcOrd="0" destOrd="0" presId="urn:microsoft.com/office/officeart/2005/8/layout/vList6"/>
    <dgm:cxn modelId="{3E591269-A3D7-1F47-BE96-8CD8B74FC816}" type="presOf" srcId="{0154CE41-434F-2041-9E9E-143489EB8729}" destId="{CC749931-EFF4-A44E-AA2C-8864B869518F}" srcOrd="0" destOrd="0" presId="urn:microsoft.com/office/officeart/2005/8/layout/vList6"/>
    <dgm:cxn modelId="{684728EB-9E50-7346-95EB-082E9D2C897B}" srcId="{54D91955-1589-9C49-BEF8-3600F4D567B2}" destId="{0CF61609-1E55-8745-9FE7-0B30DC0CF2A6}" srcOrd="2" destOrd="0" parTransId="{402E70B8-A4A0-1046-A9FF-149963ABAAF0}" sibTransId="{72C0C681-DDE6-044C-A1A0-902D22865BB4}"/>
    <dgm:cxn modelId="{3E3E6C66-4045-AA42-BFBA-B02DF01285EA}" srcId="{54D91955-1589-9C49-BEF8-3600F4D567B2}" destId="{9167A767-5395-634A-828D-6AE5F67B90C1}" srcOrd="0" destOrd="0" parTransId="{83319713-0AEF-ED45-8AE6-76AB0C0B734E}" sibTransId="{AC66F4F2-C033-DE42-AEA8-E6BB72429246}"/>
    <dgm:cxn modelId="{58B58DF9-4DDA-8E42-AEA9-12E1A4AD3EB7}" srcId="{0CF61609-1E55-8745-9FE7-0B30DC0CF2A6}" destId="{47B6B775-9263-024F-9432-4883C14E39DA}" srcOrd="0" destOrd="0" parTransId="{492C154A-D5EC-2743-8F2D-E42C9ECE65FF}" sibTransId="{27FB6A2D-AA86-0B41-89D1-225C52165728}"/>
    <dgm:cxn modelId="{D305CF38-4FE0-CC44-B51C-026FF11BF97D}" srcId="{7491312E-EDDF-FA45-955B-FC6306E47565}" destId="{E03758E8-FDF6-A242-99A5-E8098755A677}" srcOrd="0" destOrd="0" parTransId="{C38ECD87-8975-7D47-9921-9940C8985419}" sibTransId="{ACDCAAEB-C58D-534E-B469-9F1F31BFA33D}"/>
    <dgm:cxn modelId="{C5711D22-9B6F-874A-B517-EF192D22EE69}" type="presOf" srcId="{D1CAD3F9-A7F4-D642-AB0F-D93211452253}" destId="{5C6FA855-787E-8143-85F1-89D00F2105B7}" srcOrd="0" destOrd="0" presId="urn:microsoft.com/office/officeart/2005/8/layout/vList6"/>
    <dgm:cxn modelId="{BE9AF950-0EF4-7F49-B540-91B41D1ED597}" type="presOf" srcId="{D8FEBF81-4316-8D4A-8B8E-B92F0C463395}" destId="{E0F00B85-6DB3-AB4F-962A-2C70D496A2F1}" srcOrd="0" destOrd="0" presId="urn:microsoft.com/office/officeart/2005/8/layout/vList6"/>
    <dgm:cxn modelId="{08EDBF1F-273C-A04D-BC75-5A39CBD2DC6B}" srcId="{54D91955-1589-9C49-BEF8-3600F4D567B2}" destId="{D8FEBF81-4316-8D4A-8B8E-B92F0C463395}" srcOrd="3" destOrd="0" parTransId="{2720A276-3FAC-904F-9E63-5813B0D8F2C2}" sibTransId="{3D33FD59-2246-444F-9DA4-F76A951288EB}"/>
    <dgm:cxn modelId="{F2FC44CA-DF9E-0348-8008-150B19687F17}" type="presOf" srcId="{5D73AFF4-F0B7-BB48-8386-FC104ED2A4A2}" destId="{2EB8DD1A-1BEC-3246-A4A7-3AFC269CD270}" srcOrd="0" destOrd="0" presId="urn:microsoft.com/office/officeart/2005/8/layout/vList6"/>
    <dgm:cxn modelId="{4CC83279-D699-3F4B-B515-F01CF1214CD1}" type="presOf" srcId="{9167A767-5395-634A-828D-6AE5F67B90C1}" destId="{DFCD4B4C-9E1F-9645-9EED-57419EAF4686}" srcOrd="0" destOrd="0" presId="urn:microsoft.com/office/officeart/2005/8/layout/vList6"/>
    <dgm:cxn modelId="{C4772C07-605D-204C-909D-E694681AC3C3}" srcId="{54D91955-1589-9C49-BEF8-3600F4D567B2}" destId="{5D73AFF4-F0B7-BB48-8386-FC104ED2A4A2}" srcOrd="4" destOrd="0" parTransId="{8890F868-F9B6-9845-9B73-884A7A5AB676}" sibTransId="{DD0306B6-7A61-9443-A522-D7179A09DFD2}"/>
    <dgm:cxn modelId="{513C9B78-ED37-B842-8221-BDD65B052CF8}" type="presOf" srcId="{47B6B775-9263-024F-9432-4883C14E39DA}" destId="{0E903CDB-06AE-674A-B840-F8E3D02B6AFF}" srcOrd="0" destOrd="0" presId="urn:microsoft.com/office/officeart/2005/8/layout/vList6"/>
    <dgm:cxn modelId="{0B08E392-A79D-374A-8668-6B25B6C8FAB7}" type="presOf" srcId="{0CF61609-1E55-8745-9FE7-0B30DC0CF2A6}" destId="{9CB74B0E-C4EB-794C-99BF-35BB9AA20EFA}" srcOrd="0" destOrd="0" presId="urn:microsoft.com/office/officeart/2005/8/layout/vList6"/>
    <dgm:cxn modelId="{0EE1D32C-954D-4444-B392-7563B9E9A5D3}" srcId="{5D73AFF4-F0B7-BB48-8386-FC104ED2A4A2}" destId="{0154CE41-434F-2041-9E9E-143489EB8729}" srcOrd="0" destOrd="0" parTransId="{A912B648-2365-894D-8416-F70FAD2794E9}" sibTransId="{A0F8BAF9-B980-F14E-87AA-241034420589}"/>
    <dgm:cxn modelId="{06321138-4E97-9743-858C-5D74A50657CC}" srcId="{D8FEBF81-4316-8D4A-8B8E-B92F0C463395}" destId="{95B956DC-6999-974D-9EBC-9D11277A53F0}" srcOrd="0" destOrd="0" parTransId="{7CC325CA-28A2-8744-8E4D-5B1AC9BD35EC}" sibTransId="{6402554A-4596-254C-8212-78DD1F329E5E}"/>
    <dgm:cxn modelId="{BAA1DFAA-03A6-6242-9152-46C9A1D3FB61}" srcId="{9167A767-5395-634A-828D-6AE5F67B90C1}" destId="{D1CAD3F9-A7F4-D642-AB0F-D93211452253}" srcOrd="0" destOrd="0" parTransId="{2B17E139-6EBF-0C4C-99E2-97014107B83F}" sibTransId="{6FEF41E2-2D60-8E4E-97B3-B5AABD8C266D}"/>
    <dgm:cxn modelId="{56F9B99D-5545-3D4F-BBAB-B2DB11F96192}" type="presOf" srcId="{95B956DC-6999-974D-9EBC-9D11277A53F0}" destId="{9CAF22A0-AD7B-A840-AF76-D4708F70C7FA}" srcOrd="0" destOrd="0" presId="urn:microsoft.com/office/officeart/2005/8/layout/vList6"/>
    <dgm:cxn modelId="{B659A6B0-C0AD-DF4F-A70A-B257E7A0E8D5}" srcId="{54D91955-1589-9C49-BEF8-3600F4D567B2}" destId="{7491312E-EDDF-FA45-955B-FC6306E47565}" srcOrd="1" destOrd="0" parTransId="{65A5573A-A877-2241-A13C-CB0F5D3C66D3}" sibTransId="{059C05DE-C03A-5E46-B568-306C0C79DA8B}"/>
    <dgm:cxn modelId="{9A316C00-137A-9E4D-9B02-EF79481593C3}" type="presOf" srcId="{E03758E8-FDF6-A242-99A5-E8098755A677}" destId="{108B2575-9BC1-0B45-B621-0C5C1AF04C99}" srcOrd="0" destOrd="0" presId="urn:microsoft.com/office/officeart/2005/8/layout/vList6"/>
    <dgm:cxn modelId="{E1500247-87F4-6E4E-8C6C-124E1BECA959}" type="presParOf" srcId="{07457CFB-FBFD-784E-B0DE-33DD382EE15F}" destId="{57E4086E-452F-6A42-BF6D-B17B930C46AC}" srcOrd="0" destOrd="0" presId="urn:microsoft.com/office/officeart/2005/8/layout/vList6"/>
    <dgm:cxn modelId="{4181F8B4-1581-534F-A3E3-E31C70DA945C}" type="presParOf" srcId="{57E4086E-452F-6A42-BF6D-B17B930C46AC}" destId="{DFCD4B4C-9E1F-9645-9EED-57419EAF4686}" srcOrd="0" destOrd="0" presId="urn:microsoft.com/office/officeart/2005/8/layout/vList6"/>
    <dgm:cxn modelId="{0D897356-8DC0-7244-ADD2-38DB611631A4}" type="presParOf" srcId="{57E4086E-452F-6A42-BF6D-B17B930C46AC}" destId="{5C6FA855-787E-8143-85F1-89D00F2105B7}" srcOrd="1" destOrd="0" presId="urn:microsoft.com/office/officeart/2005/8/layout/vList6"/>
    <dgm:cxn modelId="{6CF0F378-7C3E-D14B-91F8-5D77797A00F9}" type="presParOf" srcId="{07457CFB-FBFD-784E-B0DE-33DD382EE15F}" destId="{7DC805E7-0B92-5945-83E5-C7568E085C42}" srcOrd="1" destOrd="0" presId="urn:microsoft.com/office/officeart/2005/8/layout/vList6"/>
    <dgm:cxn modelId="{65C0CB65-C539-F742-A135-BD93B5A3AE02}" type="presParOf" srcId="{07457CFB-FBFD-784E-B0DE-33DD382EE15F}" destId="{90FD01E9-7282-0943-AB3F-752B99B2B536}" srcOrd="2" destOrd="0" presId="urn:microsoft.com/office/officeart/2005/8/layout/vList6"/>
    <dgm:cxn modelId="{B0C877CB-C273-9540-A062-86F0772D99DA}" type="presParOf" srcId="{90FD01E9-7282-0943-AB3F-752B99B2B536}" destId="{5D85A717-1D92-A641-8544-74B59857BBA6}" srcOrd="0" destOrd="0" presId="urn:microsoft.com/office/officeart/2005/8/layout/vList6"/>
    <dgm:cxn modelId="{85298BCE-C7E2-494E-B19E-6FBD0CE021CC}" type="presParOf" srcId="{90FD01E9-7282-0943-AB3F-752B99B2B536}" destId="{108B2575-9BC1-0B45-B621-0C5C1AF04C99}" srcOrd="1" destOrd="0" presId="urn:microsoft.com/office/officeart/2005/8/layout/vList6"/>
    <dgm:cxn modelId="{69587400-A43D-9A48-AE34-99D1A8233537}" type="presParOf" srcId="{07457CFB-FBFD-784E-B0DE-33DD382EE15F}" destId="{669F4F74-C30A-7042-943E-4CAC04EAE5ED}" srcOrd="3" destOrd="0" presId="urn:microsoft.com/office/officeart/2005/8/layout/vList6"/>
    <dgm:cxn modelId="{4105E693-A0BC-784D-9DAE-28AF131653A0}" type="presParOf" srcId="{07457CFB-FBFD-784E-B0DE-33DD382EE15F}" destId="{51250F18-C2D4-6B43-8FFC-ACC0AD8BA5E2}" srcOrd="4" destOrd="0" presId="urn:microsoft.com/office/officeart/2005/8/layout/vList6"/>
    <dgm:cxn modelId="{BE856957-87C6-A840-8F32-FE6D0E51F77E}" type="presParOf" srcId="{51250F18-C2D4-6B43-8FFC-ACC0AD8BA5E2}" destId="{9CB74B0E-C4EB-794C-99BF-35BB9AA20EFA}" srcOrd="0" destOrd="0" presId="urn:microsoft.com/office/officeart/2005/8/layout/vList6"/>
    <dgm:cxn modelId="{6B53F193-7994-DF45-B542-C424A40A6D18}" type="presParOf" srcId="{51250F18-C2D4-6B43-8FFC-ACC0AD8BA5E2}" destId="{0E903CDB-06AE-674A-B840-F8E3D02B6AFF}" srcOrd="1" destOrd="0" presId="urn:microsoft.com/office/officeart/2005/8/layout/vList6"/>
    <dgm:cxn modelId="{5631D951-F4B0-0F44-948B-5F6A7731BB86}" type="presParOf" srcId="{07457CFB-FBFD-784E-B0DE-33DD382EE15F}" destId="{D56B5315-F111-3949-BF9D-92913D234155}" srcOrd="5" destOrd="0" presId="urn:microsoft.com/office/officeart/2005/8/layout/vList6"/>
    <dgm:cxn modelId="{1092DEF8-F3C7-124B-BCCA-9AAC22C47C09}" type="presParOf" srcId="{07457CFB-FBFD-784E-B0DE-33DD382EE15F}" destId="{EAAB87BE-B50B-F64C-B264-FD14797C5D29}" srcOrd="6" destOrd="0" presId="urn:microsoft.com/office/officeart/2005/8/layout/vList6"/>
    <dgm:cxn modelId="{39959A0C-FC44-1248-B5FF-226C508E044E}" type="presParOf" srcId="{EAAB87BE-B50B-F64C-B264-FD14797C5D29}" destId="{E0F00B85-6DB3-AB4F-962A-2C70D496A2F1}" srcOrd="0" destOrd="0" presId="urn:microsoft.com/office/officeart/2005/8/layout/vList6"/>
    <dgm:cxn modelId="{F3E20102-7EBA-4249-813F-B3EF34076C57}" type="presParOf" srcId="{EAAB87BE-B50B-F64C-B264-FD14797C5D29}" destId="{9CAF22A0-AD7B-A840-AF76-D4708F70C7FA}" srcOrd="1" destOrd="0" presId="urn:microsoft.com/office/officeart/2005/8/layout/vList6"/>
    <dgm:cxn modelId="{09CFFE57-B646-9C44-9081-6C4F4BA9B3C8}" type="presParOf" srcId="{07457CFB-FBFD-784E-B0DE-33DD382EE15F}" destId="{138FF8DC-9F72-8044-AEB7-B0960D0993F9}" srcOrd="7" destOrd="0" presId="urn:microsoft.com/office/officeart/2005/8/layout/vList6"/>
    <dgm:cxn modelId="{8B60196A-C0D9-C342-B369-512153095D2D}" type="presParOf" srcId="{07457CFB-FBFD-784E-B0DE-33DD382EE15F}" destId="{D24C15E3-7804-E84B-BDF2-1B7F38EEDA03}" srcOrd="8" destOrd="0" presId="urn:microsoft.com/office/officeart/2005/8/layout/vList6"/>
    <dgm:cxn modelId="{DCDBC83B-BE7E-914D-B3CF-5A6194B939EE}" type="presParOf" srcId="{D24C15E3-7804-E84B-BDF2-1B7F38EEDA03}" destId="{2EB8DD1A-1BEC-3246-A4A7-3AFC269CD270}" srcOrd="0" destOrd="0" presId="urn:microsoft.com/office/officeart/2005/8/layout/vList6"/>
    <dgm:cxn modelId="{D059CC39-5950-1C4E-92F1-2851B872F61C}" type="presParOf" srcId="{D24C15E3-7804-E84B-BDF2-1B7F38EEDA03}" destId="{CC749931-EFF4-A44E-AA2C-8864B869518F}"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302EC-BC65-5740-B887-4D3C6004CEE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00F1609-E428-BA4E-946C-E6C5BF92C907}">
      <dgm:prSet custT="1"/>
      <dgm:spPr>
        <a:solidFill>
          <a:srgbClr val="23518F"/>
        </a:solidFill>
      </dgm:spPr>
      <dgm:t>
        <a:bodyPr/>
        <a:lstStyle/>
        <a:p>
          <a:pPr rtl="0"/>
          <a:r>
            <a:rPr lang="en-GB" sz="1900" b="1" cap="none" dirty="0" smtClean="0">
              <a:solidFill>
                <a:schemeClr val="bg1"/>
              </a:solidFill>
            </a:rPr>
            <a:t>1861</a:t>
          </a:r>
          <a:endParaRPr lang="en-GB" sz="1900" cap="none" dirty="0">
            <a:solidFill>
              <a:schemeClr val="bg1"/>
            </a:solidFill>
          </a:endParaRPr>
        </a:p>
      </dgm:t>
    </dgm:pt>
    <dgm:pt modelId="{7B24D206-A7E3-0645-B173-F52471A5F34B}" type="parTrans" cxnId="{6C0C0BE7-F235-B046-A7D5-CA4FFC09337B}">
      <dgm:prSet/>
      <dgm:spPr/>
      <dgm:t>
        <a:bodyPr/>
        <a:lstStyle/>
        <a:p>
          <a:endParaRPr lang="en-US" sz="1900" cap="none" dirty="0"/>
        </a:p>
      </dgm:t>
    </dgm:pt>
    <dgm:pt modelId="{C8101C5E-3E21-714E-A5A5-BD7E2CA33159}" type="sibTrans" cxnId="{6C0C0BE7-F235-B046-A7D5-CA4FFC09337B}">
      <dgm:prSet/>
      <dgm:spPr/>
      <dgm:t>
        <a:bodyPr/>
        <a:lstStyle/>
        <a:p>
          <a:endParaRPr lang="en-US" sz="1900" cap="none" dirty="0"/>
        </a:p>
      </dgm:t>
    </dgm:pt>
    <dgm:pt modelId="{EF4E08F8-80E2-3B40-92C2-5C8B1FBFF27B}">
      <dgm:prSet custT="1"/>
      <dgm:spPr/>
      <dgm:t>
        <a:bodyPr/>
        <a:lstStyle/>
        <a:p>
          <a:pPr rtl="0"/>
          <a:r>
            <a:rPr lang="en-US" sz="1900" cap="none" dirty="0" smtClean="0">
              <a:solidFill>
                <a:srgbClr val="000000"/>
              </a:solidFill>
            </a:rPr>
            <a:t>Indication that </a:t>
          </a:r>
          <a:r>
            <a:rPr lang="en-US" sz="1900" cap="none" dirty="0" smtClean="0">
              <a:solidFill>
                <a:srgbClr val="FF0000"/>
              </a:solidFill>
            </a:rPr>
            <a:t>CO</a:t>
          </a:r>
          <a:r>
            <a:rPr lang="en-US" sz="1900" cap="none" baseline="-25000" dirty="0" smtClean="0">
              <a:solidFill>
                <a:srgbClr val="FF0000"/>
              </a:solidFill>
            </a:rPr>
            <a:t>2</a:t>
          </a:r>
          <a:r>
            <a:rPr lang="en-US" sz="1900" cap="none" dirty="0" smtClean="0">
              <a:solidFill>
                <a:srgbClr val="FF0000"/>
              </a:solidFill>
            </a:rPr>
            <a:t> and H</a:t>
          </a:r>
          <a:r>
            <a:rPr lang="en-US" sz="1900" cap="none" baseline="-25000" dirty="0" smtClean="0">
              <a:solidFill>
                <a:srgbClr val="FF0000"/>
              </a:solidFill>
            </a:rPr>
            <a:t>2</a:t>
          </a:r>
          <a:r>
            <a:rPr lang="en-US" sz="1900" cap="none" dirty="0" smtClean="0">
              <a:solidFill>
                <a:srgbClr val="FF0000"/>
              </a:solidFill>
            </a:rPr>
            <a:t>O can cause changes in the climate</a:t>
          </a:r>
          <a:endParaRPr lang="en-US" sz="1900" cap="none" dirty="0">
            <a:solidFill>
              <a:srgbClr val="FF0000"/>
            </a:solidFill>
          </a:endParaRPr>
        </a:p>
      </dgm:t>
    </dgm:pt>
    <dgm:pt modelId="{B7E98387-23AB-8048-9DF1-40E81872F7C9}" type="parTrans" cxnId="{DBF732F3-CBD0-564C-835A-80010BB15DA1}">
      <dgm:prSet/>
      <dgm:spPr/>
      <dgm:t>
        <a:bodyPr/>
        <a:lstStyle/>
        <a:p>
          <a:endParaRPr lang="en-US" sz="1900" cap="none" dirty="0"/>
        </a:p>
      </dgm:t>
    </dgm:pt>
    <dgm:pt modelId="{B2F77051-E2D1-834A-953D-C904CD2679FA}" type="sibTrans" cxnId="{DBF732F3-CBD0-564C-835A-80010BB15DA1}">
      <dgm:prSet/>
      <dgm:spPr/>
      <dgm:t>
        <a:bodyPr/>
        <a:lstStyle/>
        <a:p>
          <a:endParaRPr lang="en-US" sz="1900" cap="none" dirty="0"/>
        </a:p>
      </dgm:t>
    </dgm:pt>
    <dgm:pt modelId="{824FCFC8-6532-C14A-B1C6-4ED27A1EB44F}">
      <dgm:prSet custT="1"/>
      <dgm:spPr>
        <a:solidFill>
          <a:srgbClr val="23518F"/>
        </a:solidFill>
      </dgm:spPr>
      <dgm:t>
        <a:bodyPr/>
        <a:lstStyle/>
        <a:p>
          <a:pPr rtl="0"/>
          <a:r>
            <a:rPr lang="en-GB" sz="1900" b="1" cap="none" dirty="0" smtClean="0">
              <a:solidFill>
                <a:schemeClr val="bg1"/>
              </a:solidFill>
            </a:rPr>
            <a:t>1895</a:t>
          </a:r>
          <a:endParaRPr lang="en-GB" sz="1900" cap="none" dirty="0">
            <a:solidFill>
              <a:schemeClr val="bg1"/>
            </a:solidFill>
          </a:endParaRPr>
        </a:p>
      </dgm:t>
    </dgm:pt>
    <dgm:pt modelId="{B23FD7C3-C046-3C43-B6C3-734440017643}" type="parTrans" cxnId="{C90FE660-A288-6D49-8100-DEBDA5D70096}">
      <dgm:prSet/>
      <dgm:spPr/>
      <dgm:t>
        <a:bodyPr/>
        <a:lstStyle/>
        <a:p>
          <a:endParaRPr lang="en-US" sz="1900" cap="none" dirty="0"/>
        </a:p>
      </dgm:t>
    </dgm:pt>
    <dgm:pt modelId="{A92DDB07-99A0-9A40-AADA-0F9E77154255}" type="sibTrans" cxnId="{C90FE660-A288-6D49-8100-DEBDA5D70096}">
      <dgm:prSet/>
      <dgm:spPr/>
      <dgm:t>
        <a:bodyPr/>
        <a:lstStyle/>
        <a:p>
          <a:endParaRPr lang="en-US" sz="1900" cap="none" dirty="0"/>
        </a:p>
      </dgm:t>
    </dgm:pt>
    <dgm:pt modelId="{B444B68F-69C8-7643-8E25-C3B7E1AC5A64}">
      <dgm:prSet custT="1"/>
      <dgm:spPr/>
      <dgm:t>
        <a:bodyPr/>
        <a:lstStyle/>
        <a:p>
          <a:pPr rtl="0"/>
          <a:r>
            <a:rPr lang="en-US" sz="1900" cap="none" dirty="0" smtClean="0">
              <a:solidFill>
                <a:srgbClr val="000000"/>
              </a:solidFill>
            </a:rPr>
            <a:t>First proposal of the </a:t>
          </a:r>
          <a:r>
            <a:rPr lang="en-US" sz="1900" cap="none" dirty="0" smtClean="0">
              <a:solidFill>
                <a:srgbClr val="FF0000"/>
              </a:solidFill>
            </a:rPr>
            <a:t>idea of a man-made greenhouse effect</a:t>
          </a:r>
          <a:endParaRPr lang="en-US" sz="1900" cap="none" dirty="0">
            <a:solidFill>
              <a:srgbClr val="FF0000"/>
            </a:solidFill>
          </a:endParaRPr>
        </a:p>
      </dgm:t>
    </dgm:pt>
    <dgm:pt modelId="{1F88F408-5197-0142-BEC6-85B6251BCED4}" type="parTrans" cxnId="{F1E11E4D-1B44-FF42-BA32-CF6D566FDCC8}">
      <dgm:prSet/>
      <dgm:spPr/>
      <dgm:t>
        <a:bodyPr/>
        <a:lstStyle/>
        <a:p>
          <a:endParaRPr lang="en-US" sz="1900" cap="none" dirty="0"/>
        </a:p>
      </dgm:t>
    </dgm:pt>
    <dgm:pt modelId="{9EDFC02D-3320-C647-B755-3883B91C2BA3}" type="sibTrans" cxnId="{F1E11E4D-1B44-FF42-BA32-CF6D566FDCC8}">
      <dgm:prSet/>
      <dgm:spPr/>
      <dgm:t>
        <a:bodyPr/>
        <a:lstStyle/>
        <a:p>
          <a:endParaRPr lang="en-US" sz="1900" cap="none" dirty="0"/>
        </a:p>
      </dgm:t>
    </dgm:pt>
    <dgm:pt modelId="{429DA90A-AF29-7B4B-8540-B634A84C9197}">
      <dgm:prSet custT="1"/>
      <dgm:spPr>
        <a:solidFill>
          <a:srgbClr val="23518F"/>
        </a:solidFill>
      </dgm:spPr>
      <dgm:t>
        <a:bodyPr/>
        <a:lstStyle/>
        <a:p>
          <a:pPr rtl="0"/>
          <a:r>
            <a:rPr lang="en-GB" sz="1900" b="1" cap="none" dirty="0" smtClean="0">
              <a:solidFill>
                <a:schemeClr val="bg1"/>
              </a:solidFill>
            </a:rPr>
            <a:t>1938</a:t>
          </a:r>
          <a:endParaRPr lang="en-GB" sz="1900" cap="none" dirty="0">
            <a:solidFill>
              <a:schemeClr val="bg1"/>
            </a:solidFill>
          </a:endParaRPr>
        </a:p>
      </dgm:t>
    </dgm:pt>
    <dgm:pt modelId="{6479120B-C1C3-F247-AC28-7E3F95D7C7D1}" type="parTrans" cxnId="{2520D474-AA6F-DB44-9458-3B8C7D5CB93E}">
      <dgm:prSet/>
      <dgm:spPr/>
      <dgm:t>
        <a:bodyPr/>
        <a:lstStyle/>
        <a:p>
          <a:endParaRPr lang="en-US" sz="1900" cap="none" dirty="0"/>
        </a:p>
      </dgm:t>
    </dgm:pt>
    <dgm:pt modelId="{AB350848-A98A-0444-83BA-BCCCB6FBDC9F}" type="sibTrans" cxnId="{2520D474-AA6F-DB44-9458-3B8C7D5CB93E}">
      <dgm:prSet/>
      <dgm:spPr/>
      <dgm:t>
        <a:bodyPr/>
        <a:lstStyle/>
        <a:p>
          <a:endParaRPr lang="en-US" sz="1900" cap="none" dirty="0"/>
        </a:p>
      </dgm:t>
    </dgm:pt>
    <dgm:pt modelId="{02A19B45-2111-7645-B636-1F8DDB17FB3B}">
      <dgm:prSet custT="1"/>
      <dgm:spPr/>
      <dgm:t>
        <a:bodyPr/>
        <a:lstStyle/>
        <a:p>
          <a:pPr rtl="0"/>
          <a:r>
            <a:rPr lang="en-US" sz="1900" cap="none" dirty="0" smtClean="0">
              <a:solidFill>
                <a:srgbClr val="FF0000"/>
              </a:solidFill>
            </a:rPr>
            <a:t>Proof </a:t>
          </a:r>
          <a:r>
            <a:rPr lang="en-US" sz="1900" cap="none" dirty="0" smtClean="0">
              <a:solidFill>
                <a:srgbClr val="000000"/>
              </a:solidFill>
            </a:rPr>
            <a:t>that </a:t>
          </a:r>
          <a:r>
            <a:rPr lang="en-US" sz="1900" cap="none" dirty="0" smtClean="0">
              <a:solidFill>
                <a:srgbClr val="FF0000"/>
              </a:solidFill>
            </a:rPr>
            <a:t>doubling of atmospheric CO</a:t>
          </a:r>
          <a:r>
            <a:rPr lang="en-US" sz="1900" cap="none" baseline="-25000" dirty="0" smtClean="0">
              <a:solidFill>
                <a:srgbClr val="FF0000"/>
              </a:solidFill>
            </a:rPr>
            <a:t>2</a:t>
          </a:r>
          <a:r>
            <a:rPr lang="en-US" sz="1900" cap="none" dirty="0" smtClean="0">
              <a:solidFill>
                <a:srgbClr val="FF0000"/>
              </a:solidFill>
            </a:rPr>
            <a:t> concentration</a:t>
          </a:r>
          <a:r>
            <a:rPr lang="en-US" sz="1900" cap="none" dirty="0" smtClean="0">
              <a:solidFill>
                <a:srgbClr val="000000"/>
              </a:solidFill>
            </a:rPr>
            <a:t> results in an </a:t>
          </a:r>
          <a:r>
            <a:rPr lang="en-US" sz="1900" cap="none" dirty="0" smtClean="0">
              <a:solidFill>
                <a:srgbClr val="FF0000"/>
              </a:solidFill>
            </a:rPr>
            <a:t>increase in the mean global temperature of 2°C</a:t>
          </a:r>
          <a:endParaRPr lang="en-US" sz="1900" cap="none" dirty="0">
            <a:solidFill>
              <a:srgbClr val="FF0000"/>
            </a:solidFill>
          </a:endParaRPr>
        </a:p>
      </dgm:t>
    </dgm:pt>
    <dgm:pt modelId="{81BD55B6-0E84-824E-865F-1EAEB1BD65A8}" type="parTrans" cxnId="{4019DACB-DD82-9244-94A6-A113AA4D0C4F}">
      <dgm:prSet/>
      <dgm:spPr/>
      <dgm:t>
        <a:bodyPr/>
        <a:lstStyle/>
        <a:p>
          <a:endParaRPr lang="en-US" sz="1900" cap="none" dirty="0"/>
        </a:p>
      </dgm:t>
    </dgm:pt>
    <dgm:pt modelId="{A9FB9E78-1FAE-944C-B776-FDBEEF09B129}" type="sibTrans" cxnId="{4019DACB-DD82-9244-94A6-A113AA4D0C4F}">
      <dgm:prSet/>
      <dgm:spPr/>
      <dgm:t>
        <a:bodyPr/>
        <a:lstStyle/>
        <a:p>
          <a:endParaRPr lang="en-US" sz="1900" cap="none" dirty="0"/>
        </a:p>
      </dgm:t>
    </dgm:pt>
    <dgm:pt modelId="{27B846BB-731F-5143-A873-796900AE87C7}">
      <dgm:prSet custT="1"/>
      <dgm:spPr>
        <a:solidFill>
          <a:srgbClr val="23518F"/>
        </a:solidFill>
      </dgm:spPr>
      <dgm:t>
        <a:bodyPr/>
        <a:lstStyle/>
        <a:p>
          <a:pPr rtl="0"/>
          <a:r>
            <a:rPr lang="en-GB" sz="1900" b="1" cap="none" dirty="0" smtClean="0">
              <a:solidFill>
                <a:schemeClr val="bg1"/>
              </a:solidFill>
            </a:rPr>
            <a:t>1950s</a:t>
          </a:r>
          <a:endParaRPr lang="en-GB" sz="1900" cap="none" dirty="0">
            <a:solidFill>
              <a:schemeClr val="bg1"/>
            </a:solidFill>
          </a:endParaRPr>
        </a:p>
      </dgm:t>
    </dgm:pt>
    <dgm:pt modelId="{F805C4CB-8E53-7548-A5E0-DD011E621451}" type="parTrans" cxnId="{937E82EC-3E2D-454B-AC6E-EEA645D56FE1}">
      <dgm:prSet/>
      <dgm:spPr/>
      <dgm:t>
        <a:bodyPr/>
        <a:lstStyle/>
        <a:p>
          <a:endParaRPr lang="en-US" sz="1900" cap="none" dirty="0"/>
        </a:p>
      </dgm:t>
    </dgm:pt>
    <dgm:pt modelId="{41013EE2-07B9-AF4A-9799-885239D8CE86}" type="sibTrans" cxnId="{937E82EC-3E2D-454B-AC6E-EEA645D56FE1}">
      <dgm:prSet/>
      <dgm:spPr/>
      <dgm:t>
        <a:bodyPr/>
        <a:lstStyle/>
        <a:p>
          <a:endParaRPr lang="en-US" sz="1900" cap="none" dirty="0"/>
        </a:p>
      </dgm:t>
    </dgm:pt>
    <dgm:pt modelId="{312A3592-5966-0D40-BC61-982CEB6AAA1C}">
      <dgm:prSet custT="1"/>
      <dgm:spPr/>
      <dgm:t>
        <a:bodyPr/>
        <a:lstStyle/>
        <a:p>
          <a:pPr rtl="0"/>
          <a:r>
            <a:rPr lang="en-GB" sz="1900" cap="none" dirty="0" smtClean="0">
              <a:solidFill>
                <a:srgbClr val="000000"/>
              </a:solidFill>
            </a:rPr>
            <a:t>Start of </a:t>
          </a:r>
          <a:r>
            <a:rPr lang="en-GB" sz="1900" cap="none" dirty="0" smtClean="0">
              <a:solidFill>
                <a:srgbClr val="FF0000"/>
              </a:solidFill>
            </a:rPr>
            <a:t>interdisciplinary field of carbon cycle science</a:t>
          </a:r>
          <a:endParaRPr lang="en-GB" sz="1900" cap="none" dirty="0">
            <a:solidFill>
              <a:srgbClr val="FF0000"/>
            </a:solidFill>
          </a:endParaRPr>
        </a:p>
      </dgm:t>
    </dgm:pt>
    <dgm:pt modelId="{13371B1D-5A8E-B747-878B-C6612CA0FEF5}" type="parTrans" cxnId="{5C085565-51F2-7F4F-998D-CF93C7800785}">
      <dgm:prSet/>
      <dgm:spPr/>
      <dgm:t>
        <a:bodyPr/>
        <a:lstStyle/>
        <a:p>
          <a:endParaRPr lang="en-US" sz="1900" cap="none" dirty="0"/>
        </a:p>
      </dgm:t>
    </dgm:pt>
    <dgm:pt modelId="{296DC3D9-52F8-6740-AC31-7EF7303AC08C}" type="sibTrans" cxnId="{5C085565-51F2-7F4F-998D-CF93C7800785}">
      <dgm:prSet/>
      <dgm:spPr/>
      <dgm:t>
        <a:bodyPr/>
        <a:lstStyle/>
        <a:p>
          <a:endParaRPr lang="en-US" sz="1900" cap="none" dirty="0"/>
        </a:p>
      </dgm:t>
    </dgm:pt>
    <dgm:pt modelId="{0DB6C3B9-D994-E14E-ACB3-B7DC27297A93}">
      <dgm:prSet custT="1"/>
      <dgm:spPr>
        <a:solidFill>
          <a:srgbClr val="23518F"/>
        </a:solidFill>
      </dgm:spPr>
      <dgm:t>
        <a:bodyPr/>
        <a:lstStyle/>
        <a:p>
          <a:pPr rtl="0"/>
          <a:r>
            <a:rPr lang="en-GB" sz="1900" b="1" cap="none" dirty="0" smtClean="0">
              <a:solidFill>
                <a:schemeClr val="bg1"/>
              </a:solidFill>
            </a:rPr>
            <a:t>1958</a:t>
          </a:r>
          <a:endParaRPr lang="en-GB" sz="1900" cap="none" dirty="0">
            <a:solidFill>
              <a:schemeClr val="bg1"/>
            </a:solidFill>
          </a:endParaRPr>
        </a:p>
      </dgm:t>
    </dgm:pt>
    <dgm:pt modelId="{E7888C12-74C6-234E-AC1F-1931D2AEC120}" type="parTrans" cxnId="{8427F128-89E9-B44F-BF66-450F998BF0D1}">
      <dgm:prSet/>
      <dgm:spPr/>
      <dgm:t>
        <a:bodyPr/>
        <a:lstStyle/>
        <a:p>
          <a:endParaRPr lang="en-US" sz="1900" cap="none" dirty="0"/>
        </a:p>
      </dgm:t>
    </dgm:pt>
    <dgm:pt modelId="{F58A80D2-DFAB-6B4F-969B-F889D6E0EEB4}" type="sibTrans" cxnId="{8427F128-89E9-B44F-BF66-450F998BF0D1}">
      <dgm:prSet/>
      <dgm:spPr/>
      <dgm:t>
        <a:bodyPr/>
        <a:lstStyle/>
        <a:p>
          <a:endParaRPr lang="en-US" sz="1900" cap="none" dirty="0"/>
        </a:p>
      </dgm:t>
    </dgm:pt>
    <dgm:pt modelId="{8B47FDD7-A4E7-E249-90C7-62BD682BAFB9}">
      <dgm:prSet custT="1"/>
      <dgm:spPr/>
      <dgm:t>
        <a:bodyPr/>
        <a:lstStyle/>
        <a:p>
          <a:pPr rtl="0"/>
          <a:r>
            <a:rPr lang="en-US" sz="1900" cap="none" dirty="0" smtClean="0">
              <a:solidFill>
                <a:srgbClr val="000000"/>
              </a:solidFill>
            </a:rPr>
            <a:t>The </a:t>
          </a:r>
          <a:r>
            <a:rPr lang="en-US" sz="1900" cap="none" dirty="0" smtClean="0">
              <a:solidFill>
                <a:srgbClr val="FF0000"/>
              </a:solidFill>
            </a:rPr>
            <a:t>high-accuracy measurements of atmospheric CO</a:t>
          </a:r>
          <a:r>
            <a:rPr lang="en-US" sz="1900" cap="none" baseline="-25000" dirty="0" smtClean="0">
              <a:solidFill>
                <a:srgbClr val="FF0000"/>
              </a:solidFill>
            </a:rPr>
            <a:t>2</a:t>
          </a:r>
          <a:r>
            <a:rPr lang="en-US" sz="1900" cap="none" dirty="0" smtClean="0">
              <a:solidFill>
                <a:srgbClr val="FF0000"/>
              </a:solidFill>
            </a:rPr>
            <a:t> </a:t>
          </a:r>
          <a:r>
            <a:rPr lang="en-US" sz="1900" cap="none" dirty="0" smtClean="0">
              <a:solidFill>
                <a:srgbClr val="000000"/>
              </a:solidFill>
            </a:rPr>
            <a:t>concentration</a:t>
          </a:r>
          <a:endParaRPr lang="en-US" sz="1900" cap="none" dirty="0">
            <a:solidFill>
              <a:srgbClr val="000000"/>
            </a:solidFill>
          </a:endParaRPr>
        </a:p>
      </dgm:t>
    </dgm:pt>
    <dgm:pt modelId="{909E47D1-A56F-CF42-A1C2-9DC53D82749A}" type="parTrans" cxnId="{82B9279D-06EC-654D-AC96-85EEDFBD1B2E}">
      <dgm:prSet/>
      <dgm:spPr/>
      <dgm:t>
        <a:bodyPr/>
        <a:lstStyle/>
        <a:p>
          <a:endParaRPr lang="en-US" sz="1900" cap="none" dirty="0"/>
        </a:p>
      </dgm:t>
    </dgm:pt>
    <dgm:pt modelId="{71662DA9-CA35-A949-A7E3-53B6C65258AD}" type="sibTrans" cxnId="{82B9279D-06EC-654D-AC96-85EEDFBD1B2E}">
      <dgm:prSet/>
      <dgm:spPr/>
      <dgm:t>
        <a:bodyPr/>
        <a:lstStyle/>
        <a:p>
          <a:endParaRPr lang="en-US" sz="1900" cap="none" dirty="0"/>
        </a:p>
      </dgm:t>
    </dgm:pt>
    <dgm:pt modelId="{454E322D-DAE5-D141-BF74-0AEEF7DC65D8}">
      <dgm:prSet custT="1"/>
      <dgm:spPr>
        <a:solidFill>
          <a:srgbClr val="23518F"/>
        </a:solidFill>
      </dgm:spPr>
      <dgm:t>
        <a:bodyPr/>
        <a:lstStyle/>
        <a:p>
          <a:pPr rtl="0"/>
          <a:r>
            <a:rPr lang="en-GB" sz="1900" b="1" cap="none" dirty="0" smtClean="0">
              <a:solidFill>
                <a:schemeClr val="bg1"/>
              </a:solidFill>
            </a:rPr>
            <a:t>1970s</a:t>
          </a:r>
          <a:endParaRPr lang="en-GB" sz="1900" cap="none" dirty="0">
            <a:solidFill>
              <a:schemeClr val="bg1"/>
            </a:solidFill>
          </a:endParaRPr>
        </a:p>
      </dgm:t>
    </dgm:pt>
    <dgm:pt modelId="{8780C1A9-8C39-F24E-B0FD-97CBDF0905AA}" type="parTrans" cxnId="{F06BFECB-29D7-6B42-A46B-FC9822FB7BDF}">
      <dgm:prSet/>
      <dgm:spPr/>
      <dgm:t>
        <a:bodyPr/>
        <a:lstStyle/>
        <a:p>
          <a:endParaRPr lang="en-US" sz="1900" cap="none" dirty="0"/>
        </a:p>
      </dgm:t>
    </dgm:pt>
    <dgm:pt modelId="{BA7FD40D-1699-0A4B-83C5-F7FA6ADC1ED3}" type="sibTrans" cxnId="{F06BFECB-29D7-6B42-A46B-FC9822FB7BDF}">
      <dgm:prSet/>
      <dgm:spPr/>
      <dgm:t>
        <a:bodyPr/>
        <a:lstStyle/>
        <a:p>
          <a:endParaRPr lang="en-US" sz="1900" cap="none" dirty="0"/>
        </a:p>
      </dgm:t>
    </dgm:pt>
    <dgm:pt modelId="{0FF4D779-007C-4942-87AF-DA64D43AC91F}">
      <dgm:prSet custT="1"/>
      <dgm:spPr/>
      <dgm:t>
        <a:bodyPr/>
        <a:lstStyle/>
        <a:p>
          <a:pPr rtl="0"/>
          <a:r>
            <a:rPr lang="en-US" sz="1900" cap="none" dirty="0" smtClean="0">
              <a:solidFill>
                <a:srgbClr val="FF0000"/>
              </a:solidFill>
            </a:rPr>
            <a:t>Other greenhouse gases </a:t>
          </a:r>
          <a:r>
            <a:rPr lang="en-US" sz="1900" cap="none" dirty="0" smtClean="0">
              <a:solidFill>
                <a:srgbClr val="000000"/>
              </a:solidFill>
            </a:rPr>
            <a:t>widely recognized</a:t>
          </a:r>
          <a:endParaRPr lang="en-US" sz="1900" cap="none" dirty="0">
            <a:solidFill>
              <a:srgbClr val="000000"/>
            </a:solidFill>
          </a:endParaRPr>
        </a:p>
      </dgm:t>
    </dgm:pt>
    <dgm:pt modelId="{658FA7DF-BE7B-534B-B704-63AFE9A7F9FA}" type="parTrans" cxnId="{7275A060-B245-0548-9E7D-BE380C5CC3D3}">
      <dgm:prSet/>
      <dgm:spPr/>
      <dgm:t>
        <a:bodyPr/>
        <a:lstStyle/>
        <a:p>
          <a:endParaRPr lang="en-US" sz="1900" cap="none" dirty="0"/>
        </a:p>
      </dgm:t>
    </dgm:pt>
    <dgm:pt modelId="{3AFD6587-5297-8442-A39B-8D4B73DB6412}" type="sibTrans" cxnId="{7275A060-B245-0548-9E7D-BE380C5CC3D3}">
      <dgm:prSet/>
      <dgm:spPr/>
      <dgm:t>
        <a:bodyPr/>
        <a:lstStyle/>
        <a:p>
          <a:endParaRPr lang="en-US" sz="1900" cap="none" dirty="0"/>
        </a:p>
      </dgm:t>
    </dgm:pt>
    <dgm:pt modelId="{AF3004FC-E3B4-044B-8757-CFC00E181A61}">
      <dgm:prSet custT="1"/>
      <dgm:spPr>
        <a:solidFill>
          <a:srgbClr val="23518F"/>
        </a:solidFill>
      </dgm:spPr>
      <dgm:t>
        <a:bodyPr/>
        <a:lstStyle/>
        <a:p>
          <a:pPr rtl="0"/>
          <a:r>
            <a:rPr lang="en-GB" sz="1900" b="1" cap="none" dirty="0" smtClean="0">
              <a:solidFill>
                <a:schemeClr val="bg1"/>
              </a:solidFill>
            </a:rPr>
            <a:t>1979</a:t>
          </a:r>
          <a:endParaRPr lang="en-GB" sz="1900" b="1" cap="none" dirty="0">
            <a:solidFill>
              <a:schemeClr val="bg1"/>
            </a:solidFill>
          </a:endParaRPr>
        </a:p>
      </dgm:t>
    </dgm:pt>
    <dgm:pt modelId="{C8FC406A-8144-3C45-A486-73CE38F57F81}" type="parTrans" cxnId="{E74BDB08-6DB0-274D-98CE-4993726134FA}">
      <dgm:prSet/>
      <dgm:spPr/>
      <dgm:t>
        <a:bodyPr/>
        <a:lstStyle/>
        <a:p>
          <a:endParaRPr lang="en-US" sz="1900" cap="none" dirty="0"/>
        </a:p>
      </dgm:t>
    </dgm:pt>
    <dgm:pt modelId="{CF822923-6935-E043-8174-F6728C036840}" type="sibTrans" cxnId="{E74BDB08-6DB0-274D-98CE-4993726134FA}">
      <dgm:prSet/>
      <dgm:spPr/>
      <dgm:t>
        <a:bodyPr/>
        <a:lstStyle/>
        <a:p>
          <a:endParaRPr lang="en-US" sz="1900" cap="none" dirty="0"/>
        </a:p>
      </dgm:t>
    </dgm:pt>
    <dgm:pt modelId="{98BD8A6A-55AC-F24A-BB64-6EE340A98738}">
      <dgm:prSet custT="1"/>
      <dgm:spPr/>
      <dgm:t>
        <a:bodyPr/>
        <a:lstStyle/>
        <a:p>
          <a:pPr rtl="0"/>
          <a:r>
            <a:rPr lang="en-US" sz="1900" cap="none" dirty="0" smtClean="0">
              <a:solidFill>
                <a:srgbClr val="000000"/>
              </a:solidFill>
            </a:rPr>
            <a:t>The first </a:t>
          </a:r>
          <a:r>
            <a:rPr lang="en-US" sz="1900" cap="none" dirty="0" smtClean="0">
              <a:solidFill>
                <a:srgbClr val="FF0000"/>
              </a:solidFill>
            </a:rPr>
            <a:t>World Climate Conference in Geneva</a:t>
          </a:r>
          <a:endParaRPr lang="en-US" sz="1900" cap="none" dirty="0">
            <a:solidFill>
              <a:srgbClr val="FF0000"/>
            </a:solidFill>
          </a:endParaRPr>
        </a:p>
      </dgm:t>
    </dgm:pt>
    <dgm:pt modelId="{645E2E2A-F858-6B4E-A004-90C8B0ADC3B7}" type="parTrans" cxnId="{6607ED88-1847-9D4C-B313-1D4FA1DEE3EE}">
      <dgm:prSet/>
      <dgm:spPr/>
      <dgm:t>
        <a:bodyPr/>
        <a:lstStyle/>
        <a:p>
          <a:endParaRPr lang="en-US" sz="1900" cap="none" dirty="0"/>
        </a:p>
      </dgm:t>
    </dgm:pt>
    <dgm:pt modelId="{DC35C3BD-B685-224E-A743-B45DDA05DF12}" type="sibTrans" cxnId="{6607ED88-1847-9D4C-B313-1D4FA1DEE3EE}">
      <dgm:prSet/>
      <dgm:spPr/>
      <dgm:t>
        <a:bodyPr/>
        <a:lstStyle/>
        <a:p>
          <a:endParaRPr lang="en-US" sz="1900" cap="none" dirty="0"/>
        </a:p>
      </dgm:t>
    </dgm:pt>
    <dgm:pt modelId="{056C0FC9-7B4C-BA41-AC89-775395695376}">
      <dgm:prSet custT="1"/>
      <dgm:spPr>
        <a:solidFill>
          <a:srgbClr val="23518F"/>
        </a:solidFill>
      </dgm:spPr>
      <dgm:t>
        <a:bodyPr/>
        <a:lstStyle/>
        <a:p>
          <a:pPr rtl="0"/>
          <a:r>
            <a:rPr lang="en-GB" sz="1900" b="1" cap="none" dirty="0" smtClean="0">
              <a:solidFill>
                <a:schemeClr val="bg1"/>
              </a:solidFill>
            </a:rPr>
            <a:t>1988</a:t>
          </a:r>
          <a:endParaRPr lang="en-GB" sz="1900" cap="none" dirty="0">
            <a:solidFill>
              <a:schemeClr val="bg1"/>
            </a:solidFill>
          </a:endParaRPr>
        </a:p>
      </dgm:t>
    </dgm:pt>
    <dgm:pt modelId="{7E207681-91E7-FE42-AD0B-6777943C14A6}" type="parTrans" cxnId="{77DCFD52-65E4-6145-BE39-7896499E003E}">
      <dgm:prSet/>
      <dgm:spPr/>
      <dgm:t>
        <a:bodyPr/>
        <a:lstStyle/>
        <a:p>
          <a:endParaRPr lang="en-US" sz="1900" cap="none" dirty="0"/>
        </a:p>
      </dgm:t>
    </dgm:pt>
    <dgm:pt modelId="{5635E281-0257-6A48-8AD0-0F439C66B265}" type="sibTrans" cxnId="{77DCFD52-65E4-6145-BE39-7896499E003E}">
      <dgm:prSet/>
      <dgm:spPr/>
      <dgm:t>
        <a:bodyPr/>
        <a:lstStyle/>
        <a:p>
          <a:endParaRPr lang="en-US" sz="1900" cap="none" dirty="0"/>
        </a:p>
      </dgm:t>
    </dgm:pt>
    <dgm:pt modelId="{ACC9DE19-3FC7-4848-B1BE-CC5D4CFC2112}">
      <dgm:prSet custT="1"/>
      <dgm:spPr/>
      <dgm:t>
        <a:bodyPr/>
        <a:lstStyle/>
        <a:p>
          <a:pPr rtl="0"/>
          <a:r>
            <a:rPr lang="en-US" sz="1900" cap="none" dirty="0" smtClean="0">
              <a:solidFill>
                <a:srgbClr val="000000"/>
              </a:solidFill>
            </a:rPr>
            <a:t>Establishment of Intergovernmental Panel on Climate Change (</a:t>
          </a:r>
          <a:r>
            <a:rPr lang="en-US" sz="1900" cap="none" dirty="0" smtClean="0">
              <a:solidFill>
                <a:srgbClr val="FF0000"/>
              </a:solidFill>
            </a:rPr>
            <a:t>IPCC</a:t>
          </a:r>
          <a:r>
            <a:rPr lang="en-US" sz="1900" cap="none" dirty="0" smtClean="0">
              <a:solidFill>
                <a:srgbClr val="000000"/>
              </a:solidFill>
            </a:rPr>
            <a:t>)</a:t>
          </a:r>
          <a:endParaRPr lang="en-US" sz="1900" cap="none" dirty="0">
            <a:solidFill>
              <a:srgbClr val="000000"/>
            </a:solidFill>
          </a:endParaRPr>
        </a:p>
      </dgm:t>
    </dgm:pt>
    <dgm:pt modelId="{BCF9FA9F-3100-F04C-87F8-9CD940DD6E51}" type="parTrans" cxnId="{D25053E4-CA43-654B-ABF1-CEBA7B4422A4}">
      <dgm:prSet/>
      <dgm:spPr/>
      <dgm:t>
        <a:bodyPr/>
        <a:lstStyle/>
        <a:p>
          <a:endParaRPr lang="en-US" sz="1900" cap="none" dirty="0"/>
        </a:p>
      </dgm:t>
    </dgm:pt>
    <dgm:pt modelId="{8388BDB9-8451-8A43-8A6E-A04E094DCFD6}" type="sibTrans" cxnId="{D25053E4-CA43-654B-ABF1-CEBA7B4422A4}">
      <dgm:prSet/>
      <dgm:spPr/>
      <dgm:t>
        <a:bodyPr/>
        <a:lstStyle/>
        <a:p>
          <a:endParaRPr lang="en-US" sz="1900" cap="none" dirty="0"/>
        </a:p>
      </dgm:t>
    </dgm:pt>
    <dgm:pt modelId="{C1F3E90E-FE9E-284F-8D2F-02A668953364}">
      <dgm:prSet custT="1"/>
      <dgm:spPr>
        <a:solidFill>
          <a:srgbClr val="23518F"/>
        </a:solidFill>
      </dgm:spPr>
      <dgm:t>
        <a:bodyPr/>
        <a:lstStyle/>
        <a:p>
          <a:pPr rtl="0"/>
          <a:r>
            <a:rPr lang="en-GB" sz="1900" b="1" cap="none" dirty="0" smtClean="0">
              <a:solidFill>
                <a:schemeClr val="bg1"/>
              </a:solidFill>
            </a:rPr>
            <a:t>1990</a:t>
          </a:r>
          <a:endParaRPr lang="en-GB" sz="1900" cap="none" dirty="0">
            <a:solidFill>
              <a:schemeClr val="bg1"/>
            </a:solidFill>
          </a:endParaRPr>
        </a:p>
      </dgm:t>
    </dgm:pt>
    <dgm:pt modelId="{EEE1212C-E574-C04B-932F-911C8F6E4477}" type="parTrans" cxnId="{72A44BD6-52EB-D449-8A77-7914ED9C3D82}">
      <dgm:prSet/>
      <dgm:spPr/>
      <dgm:t>
        <a:bodyPr/>
        <a:lstStyle/>
        <a:p>
          <a:endParaRPr lang="en-US" sz="1900" cap="none" dirty="0"/>
        </a:p>
      </dgm:t>
    </dgm:pt>
    <dgm:pt modelId="{5EB3F1EA-BA45-6444-B686-47EE6746C207}" type="sibTrans" cxnId="{72A44BD6-52EB-D449-8A77-7914ED9C3D82}">
      <dgm:prSet/>
      <dgm:spPr/>
      <dgm:t>
        <a:bodyPr/>
        <a:lstStyle/>
        <a:p>
          <a:endParaRPr lang="en-US" sz="1900" cap="none" dirty="0"/>
        </a:p>
      </dgm:t>
    </dgm:pt>
    <dgm:pt modelId="{D7360D47-A703-B84F-9D3F-E8AD870169AB}">
      <dgm:prSet custT="1"/>
      <dgm:spPr/>
      <dgm:t>
        <a:bodyPr/>
        <a:lstStyle/>
        <a:p>
          <a:pPr rtl="0"/>
          <a:r>
            <a:rPr lang="en-GB" sz="1900" cap="none" dirty="0" smtClean="0">
              <a:solidFill>
                <a:srgbClr val="000000"/>
              </a:solidFill>
            </a:rPr>
            <a:t>The </a:t>
          </a:r>
          <a:r>
            <a:rPr lang="en-GB" sz="1900" cap="none" dirty="0" smtClean="0">
              <a:solidFill>
                <a:srgbClr val="FF0000"/>
              </a:solidFill>
            </a:rPr>
            <a:t>first IPCC report</a:t>
          </a:r>
          <a:endParaRPr lang="en-GB" sz="1900" cap="none" dirty="0">
            <a:solidFill>
              <a:srgbClr val="FF0000"/>
            </a:solidFill>
          </a:endParaRPr>
        </a:p>
      </dgm:t>
    </dgm:pt>
    <dgm:pt modelId="{D1B5BDB3-9E6A-F34B-8704-9D0D23BB5DA8}" type="parTrans" cxnId="{E20CF94E-5530-2A41-88A3-CDACC4A4E8C5}">
      <dgm:prSet/>
      <dgm:spPr/>
      <dgm:t>
        <a:bodyPr/>
        <a:lstStyle/>
        <a:p>
          <a:endParaRPr lang="en-US" sz="1900" cap="none" dirty="0"/>
        </a:p>
      </dgm:t>
    </dgm:pt>
    <dgm:pt modelId="{04A21EEB-688A-DC44-82AB-929B07009D0E}" type="sibTrans" cxnId="{E20CF94E-5530-2A41-88A3-CDACC4A4E8C5}">
      <dgm:prSet/>
      <dgm:spPr/>
      <dgm:t>
        <a:bodyPr/>
        <a:lstStyle/>
        <a:p>
          <a:endParaRPr lang="en-US" sz="1900" cap="none" dirty="0"/>
        </a:p>
      </dgm:t>
    </dgm:pt>
    <dgm:pt modelId="{BC8646AD-B845-B245-BF8A-123710A67F08}">
      <dgm:prSet custT="1"/>
      <dgm:spPr/>
      <dgm:t>
        <a:bodyPr/>
        <a:lstStyle/>
        <a:p>
          <a:pPr rtl="0"/>
          <a:r>
            <a:rPr lang="en-US" sz="1900" cap="none" dirty="0" smtClean="0">
              <a:solidFill>
                <a:srgbClr val="FF0000"/>
              </a:solidFill>
            </a:rPr>
            <a:t>Argument raised</a:t>
          </a:r>
          <a:r>
            <a:rPr lang="en-US" sz="1900" cap="none" dirty="0" smtClean="0">
              <a:solidFill>
                <a:srgbClr val="000000"/>
              </a:solidFill>
            </a:rPr>
            <a:t> that the </a:t>
          </a:r>
          <a:r>
            <a:rPr lang="en-US" sz="1900" cap="none" dirty="0" smtClean="0">
              <a:solidFill>
                <a:srgbClr val="FF0000"/>
              </a:solidFill>
            </a:rPr>
            <a:t>temperature of the Earth can be augmented</a:t>
          </a:r>
          <a:r>
            <a:rPr lang="en-US" sz="1900" cap="none" dirty="0" smtClean="0">
              <a:solidFill>
                <a:srgbClr val="000000"/>
              </a:solidFill>
            </a:rPr>
            <a:t> by the interposition of the atmosphere</a:t>
          </a:r>
          <a:endParaRPr lang="en-US" sz="1900" cap="none" dirty="0">
            <a:solidFill>
              <a:srgbClr val="000000"/>
            </a:solidFill>
          </a:endParaRPr>
        </a:p>
      </dgm:t>
    </dgm:pt>
    <dgm:pt modelId="{088FC8BC-5EB7-8145-BABD-CC13BF2883EB}">
      <dgm:prSet custT="1"/>
      <dgm:spPr>
        <a:solidFill>
          <a:srgbClr val="23518F"/>
        </a:solidFill>
      </dgm:spPr>
      <dgm:t>
        <a:bodyPr/>
        <a:lstStyle/>
        <a:p>
          <a:pPr rtl="0"/>
          <a:r>
            <a:rPr lang="en-GB" sz="1900" b="1" cap="none" dirty="0" smtClean="0">
              <a:solidFill>
                <a:schemeClr val="bg1"/>
              </a:solidFill>
            </a:rPr>
            <a:t>1824</a:t>
          </a:r>
          <a:endParaRPr lang="en-GB" sz="1900" cap="none" dirty="0">
            <a:solidFill>
              <a:schemeClr val="bg1"/>
            </a:solidFill>
          </a:endParaRPr>
        </a:p>
      </dgm:t>
    </dgm:pt>
    <dgm:pt modelId="{3E88C096-296F-9E42-8F69-BED72D2867F7}" type="sibTrans" cxnId="{D09FCE96-CEDE-6941-9319-A89C75DA88D3}">
      <dgm:prSet/>
      <dgm:spPr/>
      <dgm:t>
        <a:bodyPr/>
        <a:lstStyle/>
        <a:p>
          <a:endParaRPr lang="en-US" sz="1900" cap="none" dirty="0"/>
        </a:p>
      </dgm:t>
    </dgm:pt>
    <dgm:pt modelId="{B9DE322C-D859-1245-8737-1667D98E004C}" type="parTrans" cxnId="{D09FCE96-CEDE-6941-9319-A89C75DA88D3}">
      <dgm:prSet/>
      <dgm:spPr/>
      <dgm:t>
        <a:bodyPr/>
        <a:lstStyle/>
        <a:p>
          <a:endParaRPr lang="en-US" sz="1900" cap="none" dirty="0"/>
        </a:p>
      </dgm:t>
    </dgm:pt>
    <dgm:pt modelId="{140CEE4B-4858-064E-96A7-7836033DD28E}" type="sibTrans" cxnId="{9C6F2F91-E898-A444-BC78-FFD30B6AAF70}">
      <dgm:prSet/>
      <dgm:spPr/>
      <dgm:t>
        <a:bodyPr/>
        <a:lstStyle/>
        <a:p>
          <a:endParaRPr lang="en-US" sz="1900" cap="none" dirty="0"/>
        </a:p>
      </dgm:t>
    </dgm:pt>
    <dgm:pt modelId="{62EE79F9-38B2-B44D-944B-3AD2258947A5}" type="parTrans" cxnId="{9C6F2F91-E898-A444-BC78-FFD30B6AAF70}">
      <dgm:prSet/>
      <dgm:spPr/>
      <dgm:t>
        <a:bodyPr/>
        <a:lstStyle/>
        <a:p>
          <a:endParaRPr lang="en-US" sz="1900" cap="none" dirty="0"/>
        </a:p>
      </dgm:t>
    </dgm:pt>
    <dgm:pt modelId="{5C902A20-ED15-C141-8488-8EDBD8635EF0}" type="pres">
      <dgm:prSet presAssocID="{E88302EC-BC65-5740-B887-4D3C6004CEE8}" presName="Name0" presStyleCnt="0">
        <dgm:presLayoutVars>
          <dgm:dir/>
          <dgm:animLvl val="lvl"/>
          <dgm:resizeHandles val="exact"/>
        </dgm:presLayoutVars>
      </dgm:prSet>
      <dgm:spPr/>
      <dgm:t>
        <a:bodyPr/>
        <a:lstStyle/>
        <a:p>
          <a:endParaRPr lang="en-US"/>
        </a:p>
      </dgm:t>
    </dgm:pt>
    <dgm:pt modelId="{886A0E91-325A-0F49-AB05-50479C6DD50F}" type="pres">
      <dgm:prSet presAssocID="{088FC8BC-5EB7-8145-BABD-CC13BF2883EB}" presName="linNode" presStyleCnt="0"/>
      <dgm:spPr/>
    </dgm:pt>
    <dgm:pt modelId="{3FF7ABA4-BE2E-A746-BAF2-46C18C419B70}" type="pres">
      <dgm:prSet presAssocID="{088FC8BC-5EB7-8145-BABD-CC13BF2883EB}" presName="parentText" presStyleLbl="node1" presStyleIdx="0" presStyleCnt="10" custScaleX="29205" custLinFactNeighborX="-19911">
        <dgm:presLayoutVars>
          <dgm:chMax val="1"/>
          <dgm:bulletEnabled val="1"/>
        </dgm:presLayoutVars>
      </dgm:prSet>
      <dgm:spPr>
        <a:prstGeom prst="rect">
          <a:avLst/>
        </a:prstGeom>
      </dgm:spPr>
      <dgm:t>
        <a:bodyPr/>
        <a:lstStyle/>
        <a:p>
          <a:endParaRPr lang="en-US"/>
        </a:p>
      </dgm:t>
    </dgm:pt>
    <dgm:pt modelId="{0B574AA4-A957-7046-A3ED-1924B9DF5E8C}" type="pres">
      <dgm:prSet presAssocID="{088FC8BC-5EB7-8145-BABD-CC13BF2883EB}" presName="descendantText" presStyleLbl="alignAccFollowNode1" presStyleIdx="0" presStyleCnt="10" custScaleX="138545">
        <dgm:presLayoutVars>
          <dgm:bulletEnabled val="1"/>
        </dgm:presLayoutVars>
      </dgm:prSet>
      <dgm:spPr/>
      <dgm:t>
        <a:bodyPr/>
        <a:lstStyle/>
        <a:p>
          <a:endParaRPr lang="en-US"/>
        </a:p>
      </dgm:t>
    </dgm:pt>
    <dgm:pt modelId="{AB549937-DB58-764C-826B-1B42BF9B6CF4}" type="pres">
      <dgm:prSet presAssocID="{3E88C096-296F-9E42-8F69-BED72D2867F7}" presName="sp" presStyleCnt="0"/>
      <dgm:spPr/>
    </dgm:pt>
    <dgm:pt modelId="{012F9542-ADF2-D349-AFB0-377E1599E474}" type="pres">
      <dgm:prSet presAssocID="{300F1609-E428-BA4E-946C-E6C5BF92C907}" presName="linNode" presStyleCnt="0"/>
      <dgm:spPr/>
    </dgm:pt>
    <dgm:pt modelId="{0D5F9D6B-D4F3-CF40-9271-22460081C6FF}" type="pres">
      <dgm:prSet presAssocID="{300F1609-E428-BA4E-946C-E6C5BF92C907}" presName="parentText" presStyleLbl="node1" presStyleIdx="1" presStyleCnt="10" custScaleX="29205" custLinFactNeighborX="-19911">
        <dgm:presLayoutVars>
          <dgm:chMax val="1"/>
          <dgm:bulletEnabled val="1"/>
        </dgm:presLayoutVars>
      </dgm:prSet>
      <dgm:spPr>
        <a:prstGeom prst="rect">
          <a:avLst/>
        </a:prstGeom>
      </dgm:spPr>
      <dgm:t>
        <a:bodyPr/>
        <a:lstStyle/>
        <a:p>
          <a:endParaRPr lang="en-US"/>
        </a:p>
      </dgm:t>
    </dgm:pt>
    <dgm:pt modelId="{F587CB4E-ED01-0D4B-96AF-89F5E420AB34}" type="pres">
      <dgm:prSet presAssocID="{300F1609-E428-BA4E-946C-E6C5BF92C907}" presName="descendantText" presStyleLbl="alignAccFollowNode1" presStyleIdx="1" presStyleCnt="10" custScaleX="138545">
        <dgm:presLayoutVars>
          <dgm:bulletEnabled val="1"/>
        </dgm:presLayoutVars>
      </dgm:prSet>
      <dgm:spPr/>
      <dgm:t>
        <a:bodyPr/>
        <a:lstStyle/>
        <a:p>
          <a:endParaRPr lang="en-US"/>
        </a:p>
      </dgm:t>
    </dgm:pt>
    <dgm:pt modelId="{78643DEE-7B43-9546-BB0A-DC6D20F1E545}" type="pres">
      <dgm:prSet presAssocID="{C8101C5E-3E21-714E-A5A5-BD7E2CA33159}" presName="sp" presStyleCnt="0"/>
      <dgm:spPr/>
    </dgm:pt>
    <dgm:pt modelId="{A22C3EF2-6A38-1742-B6C8-88E1C30B6829}" type="pres">
      <dgm:prSet presAssocID="{824FCFC8-6532-C14A-B1C6-4ED27A1EB44F}" presName="linNode" presStyleCnt="0"/>
      <dgm:spPr/>
    </dgm:pt>
    <dgm:pt modelId="{716E26F8-772F-1F47-B023-3533C59EBE88}" type="pres">
      <dgm:prSet presAssocID="{824FCFC8-6532-C14A-B1C6-4ED27A1EB44F}" presName="parentText" presStyleLbl="node1" presStyleIdx="2" presStyleCnt="10" custScaleX="29205" custLinFactNeighborX="-19911">
        <dgm:presLayoutVars>
          <dgm:chMax val="1"/>
          <dgm:bulletEnabled val="1"/>
        </dgm:presLayoutVars>
      </dgm:prSet>
      <dgm:spPr>
        <a:prstGeom prst="rect">
          <a:avLst/>
        </a:prstGeom>
      </dgm:spPr>
      <dgm:t>
        <a:bodyPr/>
        <a:lstStyle/>
        <a:p>
          <a:endParaRPr lang="en-US"/>
        </a:p>
      </dgm:t>
    </dgm:pt>
    <dgm:pt modelId="{8E2D46D8-9781-2E4E-90EC-07A8F4866EF2}" type="pres">
      <dgm:prSet presAssocID="{824FCFC8-6532-C14A-B1C6-4ED27A1EB44F}" presName="descendantText" presStyleLbl="alignAccFollowNode1" presStyleIdx="2" presStyleCnt="10" custScaleX="138545">
        <dgm:presLayoutVars>
          <dgm:bulletEnabled val="1"/>
        </dgm:presLayoutVars>
      </dgm:prSet>
      <dgm:spPr/>
      <dgm:t>
        <a:bodyPr/>
        <a:lstStyle/>
        <a:p>
          <a:endParaRPr lang="en-US"/>
        </a:p>
      </dgm:t>
    </dgm:pt>
    <dgm:pt modelId="{CB993388-A69F-9347-BD4E-3ED8F9F2F7EA}" type="pres">
      <dgm:prSet presAssocID="{A92DDB07-99A0-9A40-AADA-0F9E77154255}" presName="sp" presStyleCnt="0"/>
      <dgm:spPr/>
    </dgm:pt>
    <dgm:pt modelId="{981AEE71-F06C-A041-8899-488E9704BD6A}" type="pres">
      <dgm:prSet presAssocID="{429DA90A-AF29-7B4B-8540-B634A84C9197}" presName="linNode" presStyleCnt="0"/>
      <dgm:spPr/>
    </dgm:pt>
    <dgm:pt modelId="{75BE9C0A-4229-D743-B809-C9CE9D8F9504}" type="pres">
      <dgm:prSet presAssocID="{429DA90A-AF29-7B4B-8540-B634A84C9197}" presName="parentText" presStyleLbl="node1" presStyleIdx="3" presStyleCnt="10" custScaleX="29205" custLinFactNeighborX="-19911">
        <dgm:presLayoutVars>
          <dgm:chMax val="1"/>
          <dgm:bulletEnabled val="1"/>
        </dgm:presLayoutVars>
      </dgm:prSet>
      <dgm:spPr>
        <a:prstGeom prst="rect">
          <a:avLst/>
        </a:prstGeom>
      </dgm:spPr>
      <dgm:t>
        <a:bodyPr/>
        <a:lstStyle/>
        <a:p>
          <a:endParaRPr lang="en-US"/>
        </a:p>
      </dgm:t>
    </dgm:pt>
    <dgm:pt modelId="{06F9ACE4-652B-CE45-ACF4-2E9C0A3A530B}" type="pres">
      <dgm:prSet presAssocID="{429DA90A-AF29-7B4B-8540-B634A84C9197}" presName="descendantText" presStyleLbl="alignAccFollowNode1" presStyleIdx="3" presStyleCnt="10" custScaleX="138545">
        <dgm:presLayoutVars>
          <dgm:bulletEnabled val="1"/>
        </dgm:presLayoutVars>
      </dgm:prSet>
      <dgm:spPr/>
      <dgm:t>
        <a:bodyPr/>
        <a:lstStyle/>
        <a:p>
          <a:endParaRPr lang="en-US"/>
        </a:p>
      </dgm:t>
    </dgm:pt>
    <dgm:pt modelId="{465E1D80-A76F-874C-8891-5302B82FD397}" type="pres">
      <dgm:prSet presAssocID="{AB350848-A98A-0444-83BA-BCCCB6FBDC9F}" presName="sp" presStyleCnt="0"/>
      <dgm:spPr/>
    </dgm:pt>
    <dgm:pt modelId="{AF508CC4-CD89-8D4E-816B-DC993503AA41}" type="pres">
      <dgm:prSet presAssocID="{27B846BB-731F-5143-A873-796900AE87C7}" presName="linNode" presStyleCnt="0"/>
      <dgm:spPr/>
    </dgm:pt>
    <dgm:pt modelId="{BBF1ABB6-46BB-A343-A854-14544AD22DAD}" type="pres">
      <dgm:prSet presAssocID="{27B846BB-731F-5143-A873-796900AE87C7}" presName="parentText" presStyleLbl="node1" presStyleIdx="4" presStyleCnt="10" custScaleX="29205" custLinFactNeighborX="-19911">
        <dgm:presLayoutVars>
          <dgm:chMax val="1"/>
          <dgm:bulletEnabled val="1"/>
        </dgm:presLayoutVars>
      </dgm:prSet>
      <dgm:spPr>
        <a:prstGeom prst="rect">
          <a:avLst/>
        </a:prstGeom>
      </dgm:spPr>
      <dgm:t>
        <a:bodyPr/>
        <a:lstStyle/>
        <a:p>
          <a:endParaRPr lang="en-US"/>
        </a:p>
      </dgm:t>
    </dgm:pt>
    <dgm:pt modelId="{9411ACF4-6624-5045-B2CF-B8944294FB6C}" type="pres">
      <dgm:prSet presAssocID="{27B846BB-731F-5143-A873-796900AE87C7}" presName="descendantText" presStyleLbl="alignAccFollowNode1" presStyleIdx="4" presStyleCnt="10" custScaleX="138545">
        <dgm:presLayoutVars>
          <dgm:bulletEnabled val="1"/>
        </dgm:presLayoutVars>
      </dgm:prSet>
      <dgm:spPr/>
      <dgm:t>
        <a:bodyPr/>
        <a:lstStyle/>
        <a:p>
          <a:endParaRPr lang="en-US"/>
        </a:p>
      </dgm:t>
    </dgm:pt>
    <dgm:pt modelId="{65279E5F-922D-1843-A993-BBB740D83868}" type="pres">
      <dgm:prSet presAssocID="{41013EE2-07B9-AF4A-9799-885239D8CE86}" presName="sp" presStyleCnt="0"/>
      <dgm:spPr/>
    </dgm:pt>
    <dgm:pt modelId="{467C6057-9542-8046-89AA-DDDE0F51DE90}" type="pres">
      <dgm:prSet presAssocID="{0DB6C3B9-D994-E14E-ACB3-B7DC27297A93}" presName="linNode" presStyleCnt="0"/>
      <dgm:spPr/>
    </dgm:pt>
    <dgm:pt modelId="{615BA195-1836-DE4A-97CD-F2ABDED8AD5C}" type="pres">
      <dgm:prSet presAssocID="{0DB6C3B9-D994-E14E-ACB3-B7DC27297A93}" presName="parentText" presStyleLbl="node1" presStyleIdx="5" presStyleCnt="10" custScaleX="29205" custLinFactNeighborX="-19911">
        <dgm:presLayoutVars>
          <dgm:chMax val="1"/>
          <dgm:bulletEnabled val="1"/>
        </dgm:presLayoutVars>
      </dgm:prSet>
      <dgm:spPr>
        <a:prstGeom prst="rect">
          <a:avLst/>
        </a:prstGeom>
      </dgm:spPr>
      <dgm:t>
        <a:bodyPr/>
        <a:lstStyle/>
        <a:p>
          <a:endParaRPr lang="en-US"/>
        </a:p>
      </dgm:t>
    </dgm:pt>
    <dgm:pt modelId="{B09902F7-07BE-6242-BB37-65B5453E887B}" type="pres">
      <dgm:prSet presAssocID="{0DB6C3B9-D994-E14E-ACB3-B7DC27297A93}" presName="descendantText" presStyleLbl="alignAccFollowNode1" presStyleIdx="5" presStyleCnt="10" custScaleX="138545">
        <dgm:presLayoutVars>
          <dgm:bulletEnabled val="1"/>
        </dgm:presLayoutVars>
      </dgm:prSet>
      <dgm:spPr/>
      <dgm:t>
        <a:bodyPr/>
        <a:lstStyle/>
        <a:p>
          <a:endParaRPr lang="en-US"/>
        </a:p>
      </dgm:t>
    </dgm:pt>
    <dgm:pt modelId="{B96DC788-F856-3C46-A613-1DB60E1D3B9B}" type="pres">
      <dgm:prSet presAssocID="{F58A80D2-DFAB-6B4F-969B-F889D6E0EEB4}" presName="sp" presStyleCnt="0"/>
      <dgm:spPr/>
    </dgm:pt>
    <dgm:pt modelId="{ADDF8287-5DD5-0A4E-BBBB-CFD34FDCE85F}" type="pres">
      <dgm:prSet presAssocID="{454E322D-DAE5-D141-BF74-0AEEF7DC65D8}" presName="linNode" presStyleCnt="0"/>
      <dgm:spPr/>
    </dgm:pt>
    <dgm:pt modelId="{A143A16E-2746-0549-9E6E-152270D91F1C}" type="pres">
      <dgm:prSet presAssocID="{454E322D-DAE5-D141-BF74-0AEEF7DC65D8}" presName="parentText" presStyleLbl="node1" presStyleIdx="6" presStyleCnt="10" custScaleX="29205" custLinFactNeighborX="-19911">
        <dgm:presLayoutVars>
          <dgm:chMax val="1"/>
          <dgm:bulletEnabled val="1"/>
        </dgm:presLayoutVars>
      </dgm:prSet>
      <dgm:spPr>
        <a:prstGeom prst="rect">
          <a:avLst/>
        </a:prstGeom>
      </dgm:spPr>
      <dgm:t>
        <a:bodyPr/>
        <a:lstStyle/>
        <a:p>
          <a:endParaRPr lang="en-US"/>
        </a:p>
      </dgm:t>
    </dgm:pt>
    <dgm:pt modelId="{F0CE6614-2F3A-4241-B947-28D497172FA7}" type="pres">
      <dgm:prSet presAssocID="{454E322D-DAE5-D141-BF74-0AEEF7DC65D8}" presName="descendantText" presStyleLbl="alignAccFollowNode1" presStyleIdx="6" presStyleCnt="10" custScaleX="138545">
        <dgm:presLayoutVars>
          <dgm:bulletEnabled val="1"/>
        </dgm:presLayoutVars>
      </dgm:prSet>
      <dgm:spPr/>
      <dgm:t>
        <a:bodyPr/>
        <a:lstStyle/>
        <a:p>
          <a:endParaRPr lang="en-US"/>
        </a:p>
      </dgm:t>
    </dgm:pt>
    <dgm:pt modelId="{FA17DBCD-C491-524F-BF6A-4F80BD43786B}" type="pres">
      <dgm:prSet presAssocID="{BA7FD40D-1699-0A4B-83C5-F7FA6ADC1ED3}" presName="sp" presStyleCnt="0"/>
      <dgm:spPr/>
    </dgm:pt>
    <dgm:pt modelId="{7B79C3D1-E014-4B48-A847-D67BED840482}" type="pres">
      <dgm:prSet presAssocID="{AF3004FC-E3B4-044B-8757-CFC00E181A61}" presName="linNode" presStyleCnt="0"/>
      <dgm:spPr/>
    </dgm:pt>
    <dgm:pt modelId="{43E6F5A0-D677-B44D-AE6C-B06C5C87853D}" type="pres">
      <dgm:prSet presAssocID="{AF3004FC-E3B4-044B-8757-CFC00E181A61}" presName="parentText" presStyleLbl="node1" presStyleIdx="7" presStyleCnt="10" custScaleX="29205" custLinFactNeighborX="-19911">
        <dgm:presLayoutVars>
          <dgm:chMax val="1"/>
          <dgm:bulletEnabled val="1"/>
        </dgm:presLayoutVars>
      </dgm:prSet>
      <dgm:spPr>
        <a:prstGeom prst="rect">
          <a:avLst/>
        </a:prstGeom>
      </dgm:spPr>
      <dgm:t>
        <a:bodyPr/>
        <a:lstStyle/>
        <a:p>
          <a:endParaRPr lang="en-US"/>
        </a:p>
      </dgm:t>
    </dgm:pt>
    <dgm:pt modelId="{AC008469-9F6E-2B41-AF1F-9D111D15A065}" type="pres">
      <dgm:prSet presAssocID="{AF3004FC-E3B4-044B-8757-CFC00E181A61}" presName="descendantText" presStyleLbl="alignAccFollowNode1" presStyleIdx="7" presStyleCnt="10" custScaleX="138545">
        <dgm:presLayoutVars>
          <dgm:bulletEnabled val="1"/>
        </dgm:presLayoutVars>
      </dgm:prSet>
      <dgm:spPr/>
      <dgm:t>
        <a:bodyPr/>
        <a:lstStyle/>
        <a:p>
          <a:endParaRPr lang="en-US"/>
        </a:p>
      </dgm:t>
    </dgm:pt>
    <dgm:pt modelId="{A297142E-2038-DD45-9241-C22FE60234A4}" type="pres">
      <dgm:prSet presAssocID="{CF822923-6935-E043-8174-F6728C036840}" presName="sp" presStyleCnt="0"/>
      <dgm:spPr/>
    </dgm:pt>
    <dgm:pt modelId="{5C509762-B968-1146-9D1D-8746397B29C1}" type="pres">
      <dgm:prSet presAssocID="{056C0FC9-7B4C-BA41-AC89-775395695376}" presName="linNode" presStyleCnt="0"/>
      <dgm:spPr/>
    </dgm:pt>
    <dgm:pt modelId="{071F2726-8157-7F48-A784-867619A548A9}" type="pres">
      <dgm:prSet presAssocID="{056C0FC9-7B4C-BA41-AC89-775395695376}" presName="parentText" presStyleLbl="node1" presStyleIdx="8" presStyleCnt="10" custScaleX="29205" custLinFactNeighborX="-19911">
        <dgm:presLayoutVars>
          <dgm:chMax val="1"/>
          <dgm:bulletEnabled val="1"/>
        </dgm:presLayoutVars>
      </dgm:prSet>
      <dgm:spPr>
        <a:prstGeom prst="rect">
          <a:avLst/>
        </a:prstGeom>
      </dgm:spPr>
      <dgm:t>
        <a:bodyPr/>
        <a:lstStyle/>
        <a:p>
          <a:endParaRPr lang="en-US"/>
        </a:p>
      </dgm:t>
    </dgm:pt>
    <dgm:pt modelId="{CD073785-F905-A547-9E05-837D0104B72E}" type="pres">
      <dgm:prSet presAssocID="{056C0FC9-7B4C-BA41-AC89-775395695376}" presName="descendantText" presStyleLbl="alignAccFollowNode1" presStyleIdx="8" presStyleCnt="10" custScaleX="138545">
        <dgm:presLayoutVars>
          <dgm:bulletEnabled val="1"/>
        </dgm:presLayoutVars>
      </dgm:prSet>
      <dgm:spPr/>
      <dgm:t>
        <a:bodyPr/>
        <a:lstStyle/>
        <a:p>
          <a:endParaRPr lang="en-US"/>
        </a:p>
      </dgm:t>
    </dgm:pt>
    <dgm:pt modelId="{249E6647-21CE-5B4D-B012-F7B0E3353ABD}" type="pres">
      <dgm:prSet presAssocID="{5635E281-0257-6A48-8AD0-0F439C66B265}" presName="sp" presStyleCnt="0"/>
      <dgm:spPr/>
    </dgm:pt>
    <dgm:pt modelId="{0BA50981-958F-B246-9B8D-E6288D8398CB}" type="pres">
      <dgm:prSet presAssocID="{C1F3E90E-FE9E-284F-8D2F-02A668953364}" presName="linNode" presStyleCnt="0"/>
      <dgm:spPr/>
    </dgm:pt>
    <dgm:pt modelId="{F8C53CBE-C540-E64A-901B-5F472745C495}" type="pres">
      <dgm:prSet presAssocID="{C1F3E90E-FE9E-284F-8D2F-02A668953364}" presName="parentText" presStyleLbl="node1" presStyleIdx="9" presStyleCnt="10" custScaleX="29205" custLinFactNeighborX="-19911">
        <dgm:presLayoutVars>
          <dgm:chMax val="1"/>
          <dgm:bulletEnabled val="1"/>
        </dgm:presLayoutVars>
      </dgm:prSet>
      <dgm:spPr>
        <a:prstGeom prst="rect">
          <a:avLst/>
        </a:prstGeom>
      </dgm:spPr>
      <dgm:t>
        <a:bodyPr/>
        <a:lstStyle/>
        <a:p>
          <a:endParaRPr lang="en-US"/>
        </a:p>
      </dgm:t>
    </dgm:pt>
    <dgm:pt modelId="{691242BE-8928-0D43-A82A-9E45421BED7A}" type="pres">
      <dgm:prSet presAssocID="{C1F3E90E-FE9E-284F-8D2F-02A668953364}" presName="descendantText" presStyleLbl="alignAccFollowNode1" presStyleIdx="9" presStyleCnt="10" custScaleX="138545">
        <dgm:presLayoutVars>
          <dgm:bulletEnabled val="1"/>
        </dgm:presLayoutVars>
      </dgm:prSet>
      <dgm:spPr/>
      <dgm:t>
        <a:bodyPr/>
        <a:lstStyle/>
        <a:p>
          <a:endParaRPr lang="en-US"/>
        </a:p>
      </dgm:t>
    </dgm:pt>
  </dgm:ptLst>
  <dgm:cxnLst>
    <dgm:cxn modelId="{AB4ADFCA-BFF2-2D43-B214-E08401E917D9}" type="presOf" srcId="{EF4E08F8-80E2-3B40-92C2-5C8B1FBFF27B}" destId="{F587CB4E-ED01-0D4B-96AF-89F5E420AB34}" srcOrd="0" destOrd="0" presId="urn:microsoft.com/office/officeart/2005/8/layout/vList5"/>
    <dgm:cxn modelId="{511F9B74-9B45-3340-A876-2A2729E01DE9}" type="presOf" srcId="{824FCFC8-6532-C14A-B1C6-4ED27A1EB44F}" destId="{716E26F8-772F-1F47-B023-3533C59EBE88}" srcOrd="0" destOrd="0" presId="urn:microsoft.com/office/officeart/2005/8/layout/vList5"/>
    <dgm:cxn modelId="{A0AE1111-4A22-FF45-9C62-ADA3D535E466}" type="presOf" srcId="{429DA90A-AF29-7B4B-8540-B634A84C9197}" destId="{75BE9C0A-4229-D743-B809-C9CE9D8F9504}" srcOrd="0" destOrd="0" presId="urn:microsoft.com/office/officeart/2005/8/layout/vList5"/>
    <dgm:cxn modelId="{F06BFECB-29D7-6B42-A46B-FC9822FB7BDF}" srcId="{E88302EC-BC65-5740-B887-4D3C6004CEE8}" destId="{454E322D-DAE5-D141-BF74-0AEEF7DC65D8}" srcOrd="6" destOrd="0" parTransId="{8780C1A9-8C39-F24E-B0FD-97CBDF0905AA}" sibTransId="{BA7FD40D-1699-0A4B-83C5-F7FA6ADC1ED3}"/>
    <dgm:cxn modelId="{77DCFD52-65E4-6145-BE39-7896499E003E}" srcId="{E88302EC-BC65-5740-B887-4D3C6004CEE8}" destId="{056C0FC9-7B4C-BA41-AC89-775395695376}" srcOrd="8" destOrd="0" parTransId="{7E207681-91E7-FE42-AD0B-6777943C14A6}" sibTransId="{5635E281-0257-6A48-8AD0-0F439C66B265}"/>
    <dgm:cxn modelId="{2520D474-AA6F-DB44-9458-3B8C7D5CB93E}" srcId="{E88302EC-BC65-5740-B887-4D3C6004CEE8}" destId="{429DA90A-AF29-7B4B-8540-B634A84C9197}" srcOrd="3" destOrd="0" parTransId="{6479120B-C1C3-F247-AC28-7E3F95D7C7D1}" sibTransId="{AB350848-A98A-0444-83BA-BCCCB6FBDC9F}"/>
    <dgm:cxn modelId="{94A7EAEA-60A0-F845-A690-442C6A5FA788}" type="presOf" srcId="{D7360D47-A703-B84F-9D3F-E8AD870169AB}" destId="{691242BE-8928-0D43-A82A-9E45421BED7A}" srcOrd="0" destOrd="0" presId="urn:microsoft.com/office/officeart/2005/8/layout/vList5"/>
    <dgm:cxn modelId="{7275A060-B245-0548-9E7D-BE380C5CC3D3}" srcId="{454E322D-DAE5-D141-BF74-0AEEF7DC65D8}" destId="{0FF4D779-007C-4942-87AF-DA64D43AC91F}" srcOrd="0" destOrd="0" parTransId="{658FA7DF-BE7B-534B-B704-63AFE9A7F9FA}" sibTransId="{3AFD6587-5297-8442-A39B-8D4B73DB6412}"/>
    <dgm:cxn modelId="{D09FCE96-CEDE-6941-9319-A89C75DA88D3}" srcId="{E88302EC-BC65-5740-B887-4D3C6004CEE8}" destId="{088FC8BC-5EB7-8145-BABD-CC13BF2883EB}" srcOrd="0" destOrd="0" parTransId="{B9DE322C-D859-1245-8737-1667D98E004C}" sibTransId="{3E88C096-296F-9E42-8F69-BED72D2867F7}"/>
    <dgm:cxn modelId="{D25053E4-CA43-654B-ABF1-CEBA7B4422A4}" srcId="{056C0FC9-7B4C-BA41-AC89-775395695376}" destId="{ACC9DE19-3FC7-4848-B1BE-CC5D4CFC2112}" srcOrd="0" destOrd="0" parTransId="{BCF9FA9F-3100-F04C-87F8-9CD940DD6E51}" sibTransId="{8388BDB9-8451-8A43-8A6E-A04E094DCFD6}"/>
    <dgm:cxn modelId="{A1C2C7BF-8A54-6F4F-9DD1-54AB04B3C98D}" type="presOf" srcId="{C1F3E90E-FE9E-284F-8D2F-02A668953364}" destId="{F8C53CBE-C540-E64A-901B-5F472745C495}" srcOrd="0" destOrd="0" presId="urn:microsoft.com/office/officeart/2005/8/layout/vList5"/>
    <dgm:cxn modelId="{6C0C0BE7-F235-B046-A7D5-CA4FFC09337B}" srcId="{E88302EC-BC65-5740-B887-4D3C6004CEE8}" destId="{300F1609-E428-BA4E-946C-E6C5BF92C907}" srcOrd="1" destOrd="0" parTransId="{7B24D206-A7E3-0645-B173-F52471A5F34B}" sibTransId="{C8101C5E-3E21-714E-A5A5-BD7E2CA33159}"/>
    <dgm:cxn modelId="{8427F128-89E9-B44F-BF66-450F998BF0D1}" srcId="{E88302EC-BC65-5740-B887-4D3C6004CEE8}" destId="{0DB6C3B9-D994-E14E-ACB3-B7DC27297A93}" srcOrd="5" destOrd="0" parTransId="{E7888C12-74C6-234E-AC1F-1931D2AEC120}" sibTransId="{F58A80D2-DFAB-6B4F-969B-F889D6E0EEB4}"/>
    <dgm:cxn modelId="{8E5137F5-A010-AD4C-96AA-87818D909A5D}" type="presOf" srcId="{E88302EC-BC65-5740-B887-4D3C6004CEE8}" destId="{5C902A20-ED15-C141-8488-8EDBD8635EF0}" srcOrd="0" destOrd="0" presId="urn:microsoft.com/office/officeart/2005/8/layout/vList5"/>
    <dgm:cxn modelId="{47818C8A-DDB6-D44E-A906-8E00AD53C903}" type="presOf" srcId="{98BD8A6A-55AC-F24A-BB64-6EE340A98738}" destId="{AC008469-9F6E-2B41-AF1F-9D111D15A065}" srcOrd="0" destOrd="0" presId="urn:microsoft.com/office/officeart/2005/8/layout/vList5"/>
    <dgm:cxn modelId="{CE00A82B-68AE-024B-B43A-FFB706A9B748}" type="presOf" srcId="{088FC8BC-5EB7-8145-BABD-CC13BF2883EB}" destId="{3FF7ABA4-BE2E-A746-BAF2-46C18C419B70}" srcOrd="0" destOrd="0" presId="urn:microsoft.com/office/officeart/2005/8/layout/vList5"/>
    <dgm:cxn modelId="{C90FE660-A288-6D49-8100-DEBDA5D70096}" srcId="{E88302EC-BC65-5740-B887-4D3C6004CEE8}" destId="{824FCFC8-6532-C14A-B1C6-4ED27A1EB44F}" srcOrd="2" destOrd="0" parTransId="{B23FD7C3-C046-3C43-B6C3-734440017643}" sibTransId="{A92DDB07-99A0-9A40-AADA-0F9E77154255}"/>
    <dgm:cxn modelId="{E62245B3-65D1-B740-BBB5-46CAF686DC5A}" type="presOf" srcId="{AF3004FC-E3B4-044B-8757-CFC00E181A61}" destId="{43E6F5A0-D677-B44D-AE6C-B06C5C87853D}" srcOrd="0" destOrd="0" presId="urn:microsoft.com/office/officeart/2005/8/layout/vList5"/>
    <dgm:cxn modelId="{7488DEAD-629E-364D-8568-1720A8C15F3A}" type="presOf" srcId="{312A3592-5966-0D40-BC61-982CEB6AAA1C}" destId="{9411ACF4-6624-5045-B2CF-B8944294FB6C}" srcOrd="0" destOrd="0" presId="urn:microsoft.com/office/officeart/2005/8/layout/vList5"/>
    <dgm:cxn modelId="{3FBF827E-B4C8-324B-B2BB-15B5BD5CDAF8}" type="presOf" srcId="{8B47FDD7-A4E7-E249-90C7-62BD682BAFB9}" destId="{B09902F7-07BE-6242-BB37-65B5453E887B}" srcOrd="0" destOrd="0" presId="urn:microsoft.com/office/officeart/2005/8/layout/vList5"/>
    <dgm:cxn modelId="{8BC19DC2-615C-3944-9653-1F56B274A390}" type="presOf" srcId="{0DB6C3B9-D994-E14E-ACB3-B7DC27297A93}" destId="{615BA195-1836-DE4A-97CD-F2ABDED8AD5C}" srcOrd="0" destOrd="0" presId="urn:microsoft.com/office/officeart/2005/8/layout/vList5"/>
    <dgm:cxn modelId="{05374750-B375-324E-BB2F-27950A3F6501}" type="presOf" srcId="{ACC9DE19-3FC7-4848-B1BE-CC5D4CFC2112}" destId="{CD073785-F905-A547-9E05-837D0104B72E}" srcOrd="0" destOrd="0" presId="urn:microsoft.com/office/officeart/2005/8/layout/vList5"/>
    <dgm:cxn modelId="{E74BDB08-6DB0-274D-98CE-4993726134FA}" srcId="{E88302EC-BC65-5740-B887-4D3C6004CEE8}" destId="{AF3004FC-E3B4-044B-8757-CFC00E181A61}" srcOrd="7" destOrd="0" parTransId="{C8FC406A-8144-3C45-A486-73CE38F57F81}" sibTransId="{CF822923-6935-E043-8174-F6728C036840}"/>
    <dgm:cxn modelId="{E45BA2AF-1F34-FE41-96E0-4E2AD708A613}" type="presOf" srcId="{0FF4D779-007C-4942-87AF-DA64D43AC91F}" destId="{F0CE6614-2F3A-4241-B947-28D497172FA7}" srcOrd="0" destOrd="0" presId="urn:microsoft.com/office/officeart/2005/8/layout/vList5"/>
    <dgm:cxn modelId="{6607ED88-1847-9D4C-B313-1D4FA1DEE3EE}" srcId="{AF3004FC-E3B4-044B-8757-CFC00E181A61}" destId="{98BD8A6A-55AC-F24A-BB64-6EE340A98738}" srcOrd="0" destOrd="0" parTransId="{645E2E2A-F858-6B4E-A004-90C8B0ADC3B7}" sibTransId="{DC35C3BD-B685-224E-A743-B45DDA05DF12}"/>
    <dgm:cxn modelId="{F1E11E4D-1B44-FF42-BA32-CF6D566FDCC8}" srcId="{824FCFC8-6532-C14A-B1C6-4ED27A1EB44F}" destId="{B444B68F-69C8-7643-8E25-C3B7E1AC5A64}" srcOrd="0" destOrd="0" parTransId="{1F88F408-5197-0142-BEC6-85B6251BCED4}" sibTransId="{9EDFC02D-3320-C647-B755-3883B91C2BA3}"/>
    <dgm:cxn modelId="{E20CF94E-5530-2A41-88A3-CDACC4A4E8C5}" srcId="{C1F3E90E-FE9E-284F-8D2F-02A668953364}" destId="{D7360D47-A703-B84F-9D3F-E8AD870169AB}" srcOrd="0" destOrd="0" parTransId="{D1B5BDB3-9E6A-F34B-8704-9D0D23BB5DA8}" sibTransId="{04A21EEB-688A-DC44-82AB-929B07009D0E}"/>
    <dgm:cxn modelId="{82B9279D-06EC-654D-AC96-85EEDFBD1B2E}" srcId="{0DB6C3B9-D994-E14E-ACB3-B7DC27297A93}" destId="{8B47FDD7-A4E7-E249-90C7-62BD682BAFB9}" srcOrd="0" destOrd="0" parTransId="{909E47D1-A56F-CF42-A1C2-9DC53D82749A}" sibTransId="{71662DA9-CA35-A949-A7E3-53B6C65258AD}"/>
    <dgm:cxn modelId="{9C6F2F91-E898-A444-BC78-FFD30B6AAF70}" srcId="{088FC8BC-5EB7-8145-BABD-CC13BF2883EB}" destId="{BC8646AD-B845-B245-BF8A-123710A67F08}" srcOrd="0" destOrd="0" parTransId="{62EE79F9-38B2-B44D-944B-3AD2258947A5}" sibTransId="{140CEE4B-4858-064E-96A7-7836033DD28E}"/>
    <dgm:cxn modelId="{DFCD65AD-BE46-7D44-8CC3-917634DA1C81}" type="presOf" srcId="{454E322D-DAE5-D141-BF74-0AEEF7DC65D8}" destId="{A143A16E-2746-0549-9E6E-152270D91F1C}" srcOrd="0" destOrd="0" presId="urn:microsoft.com/office/officeart/2005/8/layout/vList5"/>
    <dgm:cxn modelId="{0378FA3F-10A4-A84F-ACDA-98AC06DC6A08}" type="presOf" srcId="{27B846BB-731F-5143-A873-796900AE87C7}" destId="{BBF1ABB6-46BB-A343-A854-14544AD22DAD}" srcOrd="0" destOrd="0" presId="urn:microsoft.com/office/officeart/2005/8/layout/vList5"/>
    <dgm:cxn modelId="{C733FF33-CABD-CE4B-9FB6-D1B6206178C4}" type="presOf" srcId="{02A19B45-2111-7645-B636-1F8DDB17FB3B}" destId="{06F9ACE4-652B-CE45-ACF4-2E9C0A3A530B}" srcOrd="0" destOrd="0" presId="urn:microsoft.com/office/officeart/2005/8/layout/vList5"/>
    <dgm:cxn modelId="{D907032C-4450-1243-B4D6-B4DDCFA4FE0C}" type="presOf" srcId="{056C0FC9-7B4C-BA41-AC89-775395695376}" destId="{071F2726-8157-7F48-A784-867619A548A9}" srcOrd="0" destOrd="0" presId="urn:microsoft.com/office/officeart/2005/8/layout/vList5"/>
    <dgm:cxn modelId="{3D99E60C-8BC9-9543-BC87-6860A555760A}" type="presOf" srcId="{300F1609-E428-BA4E-946C-E6C5BF92C907}" destId="{0D5F9D6B-D4F3-CF40-9271-22460081C6FF}" srcOrd="0" destOrd="0" presId="urn:microsoft.com/office/officeart/2005/8/layout/vList5"/>
    <dgm:cxn modelId="{4019DACB-DD82-9244-94A6-A113AA4D0C4F}" srcId="{429DA90A-AF29-7B4B-8540-B634A84C9197}" destId="{02A19B45-2111-7645-B636-1F8DDB17FB3B}" srcOrd="0" destOrd="0" parTransId="{81BD55B6-0E84-824E-865F-1EAEB1BD65A8}" sibTransId="{A9FB9E78-1FAE-944C-B776-FDBEEF09B129}"/>
    <dgm:cxn modelId="{20D30A9F-9627-3E45-A53B-509CCC620C04}" type="presOf" srcId="{BC8646AD-B845-B245-BF8A-123710A67F08}" destId="{0B574AA4-A957-7046-A3ED-1924B9DF5E8C}" srcOrd="0" destOrd="0" presId="urn:microsoft.com/office/officeart/2005/8/layout/vList5"/>
    <dgm:cxn modelId="{CDD58E8F-653D-8740-8814-E30874C7991C}" type="presOf" srcId="{B444B68F-69C8-7643-8E25-C3B7E1AC5A64}" destId="{8E2D46D8-9781-2E4E-90EC-07A8F4866EF2}" srcOrd="0" destOrd="0" presId="urn:microsoft.com/office/officeart/2005/8/layout/vList5"/>
    <dgm:cxn modelId="{72A44BD6-52EB-D449-8A77-7914ED9C3D82}" srcId="{E88302EC-BC65-5740-B887-4D3C6004CEE8}" destId="{C1F3E90E-FE9E-284F-8D2F-02A668953364}" srcOrd="9" destOrd="0" parTransId="{EEE1212C-E574-C04B-932F-911C8F6E4477}" sibTransId="{5EB3F1EA-BA45-6444-B686-47EE6746C207}"/>
    <dgm:cxn modelId="{5C085565-51F2-7F4F-998D-CF93C7800785}" srcId="{27B846BB-731F-5143-A873-796900AE87C7}" destId="{312A3592-5966-0D40-BC61-982CEB6AAA1C}" srcOrd="0" destOrd="0" parTransId="{13371B1D-5A8E-B747-878B-C6612CA0FEF5}" sibTransId="{296DC3D9-52F8-6740-AC31-7EF7303AC08C}"/>
    <dgm:cxn modelId="{937E82EC-3E2D-454B-AC6E-EEA645D56FE1}" srcId="{E88302EC-BC65-5740-B887-4D3C6004CEE8}" destId="{27B846BB-731F-5143-A873-796900AE87C7}" srcOrd="4" destOrd="0" parTransId="{F805C4CB-8E53-7548-A5E0-DD011E621451}" sibTransId="{41013EE2-07B9-AF4A-9799-885239D8CE86}"/>
    <dgm:cxn modelId="{DBF732F3-CBD0-564C-835A-80010BB15DA1}" srcId="{300F1609-E428-BA4E-946C-E6C5BF92C907}" destId="{EF4E08F8-80E2-3B40-92C2-5C8B1FBFF27B}" srcOrd="0" destOrd="0" parTransId="{B7E98387-23AB-8048-9DF1-40E81872F7C9}" sibTransId="{B2F77051-E2D1-834A-953D-C904CD2679FA}"/>
    <dgm:cxn modelId="{0465FDE3-6FF6-ED4A-A9DC-9A068C7E675B}" type="presParOf" srcId="{5C902A20-ED15-C141-8488-8EDBD8635EF0}" destId="{886A0E91-325A-0F49-AB05-50479C6DD50F}" srcOrd="0" destOrd="0" presId="urn:microsoft.com/office/officeart/2005/8/layout/vList5"/>
    <dgm:cxn modelId="{B35A7C65-C58F-2748-A954-9BA2EE7BA536}" type="presParOf" srcId="{886A0E91-325A-0F49-AB05-50479C6DD50F}" destId="{3FF7ABA4-BE2E-A746-BAF2-46C18C419B70}" srcOrd="0" destOrd="0" presId="urn:microsoft.com/office/officeart/2005/8/layout/vList5"/>
    <dgm:cxn modelId="{96FD4BB3-CDF1-A648-933F-AAC97FBEC701}" type="presParOf" srcId="{886A0E91-325A-0F49-AB05-50479C6DD50F}" destId="{0B574AA4-A957-7046-A3ED-1924B9DF5E8C}" srcOrd="1" destOrd="0" presId="urn:microsoft.com/office/officeart/2005/8/layout/vList5"/>
    <dgm:cxn modelId="{E48B990A-A6A0-C146-9DF0-D148C1A774DF}" type="presParOf" srcId="{5C902A20-ED15-C141-8488-8EDBD8635EF0}" destId="{AB549937-DB58-764C-826B-1B42BF9B6CF4}" srcOrd="1" destOrd="0" presId="urn:microsoft.com/office/officeart/2005/8/layout/vList5"/>
    <dgm:cxn modelId="{45E10CE1-323F-DE41-9F5D-365712974B09}" type="presParOf" srcId="{5C902A20-ED15-C141-8488-8EDBD8635EF0}" destId="{012F9542-ADF2-D349-AFB0-377E1599E474}" srcOrd="2" destOrd="0" presId="urn:microsoft.com/office/officeart/2005/8/layout/vList5"/>
    <dgm:cxn modelId="{3FCC6205-D599-8846-BF9C-B34D4D7DFE1C}" type="presParOf" srcId="{012F9542-ADF2-D349-AFB0-377E1599E474}" destId="{0D5F9D6B-D4F3-CF40-9271-22460081C6FF}" srcOrd="0" destOrd="0" presId="urn:microsoft.com/office/officeart/2005/8/layout/vList5"/>
    <dgm:cxn modelId="{DF91638D-0D59-4E41-ACD5-B7DDE93D6557}" type="presParOf" srcId="{012F9542-ADF2-D349-AFB0-377E1599E474}" destId="{F587CB4E-ED01-0D4B-96AF-89F5E420AB34}" srcOrd="1" destOrd="0" presId="urn:microsoft.com/office/officeart/2005/8/layout/vList5"/>
    <dgm:cxn modelId="{69A1DA37-BF01-6F4D-9B29-0C73FAE8357D}" type="presParOf" srcId="{5C902A20-ED15-C141-8488-8EDBD8635EF0}" destId="{78643DEE-7B43-9546-BB0A-DC6D20F1E545}" srcOrd="3" destOrd="0" presId="urn:microsoft.com/office/officeart/2005/8/layout/vList5"/>
    <dgm:cxn modelId="{53C88697-66EF-AC45-A686-5063E57A544F}" type="presParOf" srcId="{5C902A20-ED15-C141-8488-8EDBD8635EF0}" destId="{A22C3EF2-6A38-1742-B6C8-88E1C30B6829}" srcOrd="4" destOrd="0" presId="urn:microsoft.com/office/officeart/2005/8/layout/vList5"/>
    <dgm:cxn modelId="{8212AADC-649D-7140-88DD-1993CD687916}" type="presParOf" srcId="{A22C3EF2-6A38-1742-B6C8-88E1C30B6829}" destId="{716E26F8-772F-1F47-B023-3533C59EBE88}" srcOrd="0" destOrd="0" presId="urn:microsoft.com/office/officeart/2005/8/layout/vList5"/>
    <dgm:cxn modelId="{BB18D472-A8DD-9446-BCE9-FA17A2F5C74C}" type="presParOf" srcId="{A22C3EF2-6A38-1742-B6C8-88E1C30B6829}" destId="{8E2D46D8-9781-2E4E-90EC-07A8F4866EF2}" srcOrd="1" destOrd="0" presId="urn:microsoft.com/office/officeart/2005/8/layout/vList5"/>
    <dgm:cxn modelId="{6FA6E8D9-8813-3C40-9E44-2928846DE0B7}" type="presParOf" srcId="{5C902A20-ED15-C141-8488-8EDBD8635EF0}" destId="{CB993388-A69F-9347-BD4E-3ED8F9F2F7EA}" srcOrd="5" destOrd="0" presId="urn:microsoft.com/office/officeart/2005/8/layout/vList5"/>
    <dgm:cxn modelId="{EFD742B9-04F2-DC44-AAA0-48DC7629E259}" type="presParOf" srcId="{5C902A20-ED15-C141-8488-8EDBD8635EF0}" destId="{981AEE71-F06C-A041-8899-488E9704BD6A}" srcOrd="6" destOrd="0" presId="urn:microsoft.com/office/officeart/2005/8/layout/vList5"/>
    <dgm:cxn modelId="{E9980D36-17D5-394D-8420-69C30B0ED110}" type="presParOf" srcId="{981AEE71-F06C-A041-8899-488E9704BD6A}" destId="{75BE9C0A-4229-D743-B809-C9CE9D8F9504}" srcOrd="0" destOrd="0" presId="urn:microsoft.com/office/officeart/2005/8/layout/vList5"/>
    <dgm:cxn modelId="{047933FB-339D-0F49-857B-AE8630A358E4}" type="presParOf" srcId="{981AEE71-F06C-A041-8899-488E9704BD6A}" destId="{06F9ACE4-652B-CE45-ACF4-2E9C0A3A530B}" srcOrd="1" destOrd="0" presId="urn:microsoft.com/office/officeart/2005/8/layout/vList5"/>
    <dgm:cxn modelId="{5A53D051-271E-6D4A-BCA9-EBC94F0762C0}" type="presParOf" srcId="{5C902A20-ED15-C141-8488-8EDBD8635EF0}" destId="{465E1D80-A76F-874C-8891-5302B82FD397}" srcOrd="7" destOrd="0" presId="urn:microsoft.com/office/officeart/2005/8/layout/vList5"/>
    <dgm:cxn modelId="{1B14E106-4E19-474C-9989-F481EB3302FF}" type="presParOf" srcId="{5C902A20-ED15-C141-8488-8EDBD8635EF0}" destId="{AF508CC4-CD89-8D4E-816B-DC993503AA41}" srcOrd="8" destOrd="0" presId="urn:microsoft.com/office/officeart/2005/8/layout/vList5"/>
    <dgm:cxn modelId="{56C9D678-52F2-D241-B07C-B40A1400927D}" type="presParOf" srcId="{AF508CC4-CD89-8D4E-816B-DC993503AA41}" destId="{BBF1ABB6-46BB-A343-A854-14544AD22DAD}" srcOrd="0" destOrd="0" presId="urn:microsoft.com/office/officeart/2005/8/layout/vList5"/>
    <dgm:cxn modelId="{34657376-5BAB-8044-9161-3EC9701B45D1}" type="presParOf" srcId="{AF508CC4-CD89-8D4E-816B-DC993503AA41}" destId="{9411ACF4-6624-5045-B2CF-B8944294FB6C}" srcOrd="1" destOrd="0" presId="urn:microsoft.com/office/officeart/2005/8/layout/vList5"/>
    <dgm:cxn modelId="{11C3FDC2-AD91-374D-90A5-B8CEFE2C9630}" type="presParOf" srcId="{5C902A20-ED15-C141-8488-8EDBD8635EF0}" destId="{65279E5F-922D-1843-A993-BBB740D83868}" srcOrd="9" destOrd="0" presId="urn:microsoft.com/office/officeart/2005/8/layout/vList5"/>
    <dgm:cxn modelId="{89D6799F-C89D-DA45-979D-B44709445902}" type="presParOf" srcId="{5C902A20-ED15-C141-8488-8EDBD8635EF0}" destId="{467C6057-9542-8046-89AA-DDDE0F51DE90}" srcOrd="10" destOrd="0" presId="urn:microsoft.com/office/officeart/2005/8/layout/vList5"/>
    <dgm:cxn modelId="{9D1FE0F5-4AE1-1246-93A4-802876958B2E}" type="presParOf" srcId="{467C6057-9542-8046-89AA-DDDE0F51DE90}" destId="{615BA195-1836-DE4A-97CD-F2ABDED8AD5C}" srcOrd="0" destOrd="0" presId="urn:microsoft.com/office/officeart/2005/8/layout/vList5"/>
    <dgm:cxn modelId="{42AE58CC-154F-DD46-896E-D61C7E317B70}" type="presParOf" srcId="{467C6057-9542-8046-89AA-DDDE0F51DE90}" destId="{B09902F7-07BE-6242-BB37-65B5453E887B}" srcOrd="1" destOrd="0" presId="urn:microsoft.com/office/officeart/2005/8/layout/vList5"/>
    <dgm:cxn modelId="{8806DB95-8E9E-104D-A0C2-B26D377BE41D}" type="presParOf" srcId="{5C902A20-ED15-C141-8488-8EDBD8635EF0}" destId="{B96DC788-F856-3C46-A613-1DB60E1D3B9B}" srcOrd="11" destOrd="0" presId="urn:microsoft.com/office/officeart/2005/8/layout/vList5"/>
    <dgm:cxn modelId="{41CAE4C8-3CA9-224E-82EC-2FE735A5E51E}" type="presParOf" srcId="{5C902A20-ED15-C141-8488-8EDBD8635EF0}" destId="{ADDF8287-5DD5-0A4E-BBBB-CFD34FDCE85F}" srcOrd="12" destOrd="0" presId="urn:microsoft.com/office/officeart/2005/8/layout/vList5"/>
    <dgm:cxn modelId="{DCC45DF1-2B0D-4744-A9B1-FD5669524387}" type="presParOf" srcId="{ADDF8287-5DD5-0A4E-BBBB-CFD34FDCE85F}" destId="{A143A16E-2746-0549-9E6E-152270D91F1C}" srcOrd="0" destOrd="0" presId="urn:microsoft.com/office/officeart/2005/8/layout/vList5"/>
    <dgm:cxn modelId="{25214B9A-BC9B-7343-AD5B-AA6A3664E2B8}" type="presParOf" srcId="{ADDF8287-5DD5-0A4E-BBBB-CFD34FDCE85F}" destId="{F0CE6614-2F3A-4241-B947-28D497172FA7}" srcOrd="1" destOrd="0" presId="urn:microsoft.com/office/officeart/2005/8/layout/vList5"/>
    <dgm:cxn modelId="{34B7DF62-08DA-DA4F-A53C-18B7C3D8BE40}" type="presParOf" srcId="{5C902A20-ED15-C141-8488-8EDBD8635EF0}" destId="{FA17DBCD-C491-524F-BF6A-4F80BD43786B}" srcOrd="13" destOrd="0" presId="urn:microsoft.com/office/officeart/2005/8/layout/vList5"/>
    <dgm:cxn modelId="{1047BEF1-AC2D-7E41-9C0A-7C1A222E578E}" type="presParOf" srcId="{5C902A20-ED15-C141-8488-8EDBD8635EF0}" destId="{7B79C3D1-E014-4B48-A847-D67BED840482}" srcOrd="14" destOrd="0" presId="urn:microsoft.com/office/officeart/2005/8/layout/vList5"/>
    <dgm:cxn modelId="{F311242E-ADC5-8F4D-A364-C964D0B21B03}" type="presParOf" srcId="{7B79C3D1-E014-4B48-A847-D67BED840482}" destId="{43E6F5A0-D677-B44D-AE6C-B06C5C87853D}" srcOrd="0" destOrd="0" presId="urn:microsoft.com/office/officeart/2005/8/layout/vList5"/>
    <dgm:cxn modelId="{8F444D90-4451-3F49-82F8-8249EB0AA59C}" type="presParOf" srcId="{7B79C3D1-E014-4B48-A847-D67BED840482}" destId="{AC008469-9F6E-2B41-AF1F-9D111D15A065}" srcOrd="1" destOrd="0" presId="urn:microsoft.com/office/officeart/2005/8/layout/vList5"/>
    <dgm:cxn modelId="{BEDBF9DF-5C34-1546-9D50-07E23D8D1010}" type="presParOf" srcId="{5C902A20-ED15-C141-8488-8EDBD8635EF0}" destId="{A297142E-2038-DD45-9241-C22FE60234A4}" srcOrd="15" destOrd="0" presId="urn:microsoft.com/office/officeart/2005/8/layout/vList5"/>
    <dgm:cxn modelId="{3DC4079E-D337-724D-92B3-B91DAD7523F4}" type="presParOf" srcId="{5C902A20-ED15-C141-8488-8EDBD8635EF0}" destId="{5C509762-B968-1146-9D1D-8746397B29C1}" srcOrd="16" destOrd="0" presId="urn:microsoft.com/office/officeart/2005/8/layout/vList5"/>
    <dgm:cxn modelId="{1E0CF894-C5A4-5E43-B157-23CB696B971E}" type="presParOf" srcId="{5C509762-B968-1146-9D1D-8746397B29C1}" destId="{071F2726-8157-7F48-A784-867619A548A9}" srcOrd="0" destOrd="0" presId="urn:microsoft.com/office/officeart/2005/8/layout/vList5"/>
    <dgm:cxn modelId="{993CEDD4-BA43-BA46-9EBD-AA939065D55E}" type="presParOf" srcId="{5C509762-B968-1146-9D1D-8746397B29C1}" destId="{CD073785-F905-A547-9E05-837D0104B72E}" srcOrd="1" destOrd="0" presId="urn:microsoft.com/office/officeart/2005/8/layout/vList5"/>
    <dgm:cxn modelId="{3C20D867-E69D-FE45-9069-75162662D973}" type="presParOf" srcId="{5C902A20-ED15-C141-8488-8EDBD8635EF0}" destId="{249E6647-21CE-5B4D-B012-F7B0E3353ABD}" srcOrd="17" destOrd="0" presId="urn:microsoft.com/office/officeart/2005/8/layout/vList5"/>
    <dgm:cxn modelId="{4AEE8D99-46BD-8548-9C8D-5E9FE2CB727E}" type="presParOf" srcId="{5C902A20-ED15-C141-8488-8EDBD8635EF0}" destId="{0BA50981-958F-B246-9B8D-E6288D8398CB}" srcOrd="18" destOrd="0" presId="urn:microsoft.com/office/officeart/2005/8/layout/vList5"/>
    <dgm:cxn modelId="{1CBFB3AA-4CDD-8641-A5A4-9FD368E18F6B}" type="presParOf" srcId="{0BA50981-958F-B246-9B8D-E6288D8398CB}" destId="{F8C53CBE-C540-E64A-901B-5F472745C495}" srcOrd="0" destOrd="0" presId="urn:microsoft.com/office/officeart/2005/8/layout/vList5"/>
    <dgm:cxn modelId="{667E4D5C-685A-2D4C-A4F5-9CCDF30A5C3A}" type="presParOf" srcId="{0BA50981-958F-B246-9B8D-E6288D8398CB}" destId="{691242BE-8928-0D43-A82A-9E45421BED7A}"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68822B8-2CC5-48EF-896F-F6B083F5F450}" type="datetimeFigureOut">
              <a:rPr lang="en-US" smtClean="0"/>
              <a:pPr/>
              <a:t>10/31/2018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8992E16-8DCC-49BB-AE49-F0974CDE8907}" type="slidenum">
              <a:rPr lang="en-US" smtClean="0"/>
              <a:pPr/>
              <a:t>‹#›</a:t>
            </a:fld>
            <a:endParaRPr lang="en-US"/>
          </a:p>
        </p:txBody>
      </p:sp>
    </p:spTree>
    <p:extLst>
      <p:ext uri="{BB962C8B-B14F-4D97-AF65-F5344CB8AC3E}">
        <p14:creationId xmlns="" xmlns:p14="http://schemas.microsoft.com/office/powerpoint/2010/main" val="143695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00C29A-6782-45D5-AA24-3D460394BDE5}" type="datetimeFigureOut">
              <a:rPr lang="en-US"/>
              <a:pPr>
                <a:defRPr/>
              </a:pPr>
              <a:t>10/31/2018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527D29-05A8-4ECF-A325-7B79B9B0FAF0}" type="slidenum">
              <a:rPr lang="en-US"/>
              <a:pPr>
                <a:defRPr/>
              </a:pPr>
              <a:t>‹#›</a:t>
            </a:fld>
            <a:endParaRPr lang="en-US"/>
          </a:p>
        </p:txBody>
      </p:sp>
    </p:spTree>
    <p:extLst>
      <p:ext uri="{BB962C8B-B14F-4D97-AF65-F5344CB8AC3E}">
        <p14:creationId xmlns="" xmlns:p14="http://schemas.microsoft.com/office/powerpoint/2010/main" val="4126202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diac.ornl.gov/trends/emis/tre_coun.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1</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diagram gives an indication of the observed change in average</a:t>
            </a:r>
            <a:r>
              <a:rPr lang="en-US" baseline="0" dirty="0" smtClean="0"/>
              <a:t> surface temperature between 1901 and 2012. It shows that almost the entire globe has experienced surface warming. </a:t>
            </a:r>
          </a:p>
          <a:p>
            <a:pPr eaLnBrk="1" hangingPunct="1">
              <a:spcBef>
                <a:spcPct val="0"/>
              </a:spcBef>
            </a:pPr>
            <a:r>
              <a:rPr lang="en-US" baseline="0" dirty="0" smtClean="0"/>
              <a:t>According to the IPCC, the average global surface temperature has increased by 0.85°C over the period 1880 to 2012.</a:t>
            </a:r>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Summary for Policymakers,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p3</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Climate change has an impact on</a:t>
            </a:r>
            <a:r>
              <a:rPr lang="en-GB" baseline="0" dirty="0" smtClean="0"/>
              <a:t> </a:t>
            </a:r>
            <a:r>
              <a:rPr lang="en-GB" dirty="0" smtClean="0"/>
              <a:t>almost every</a:t>
            </a:r>
            <a:r>
              <a:rPr lang="en-GB" baseline="0" dirty="0" smtClean="0"/>
              <a:t> aspect of our lives. Our ecosystems suffer biodiversity and habitat loss and human systems like health will be negatively impacted, for example by the spread of disease vectors like mosquitos. Climate change also challenges us to rethink our urban systems (including transport and buildings) and the way we do business (including green business opportunities). The impacts of climate change might also result in conflict or force people to migrate (for example from low-lying coastal areas). </a:t>
            </a:r>
            <a:endParaRPr lang="en-GB"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15</a:t>
            </a:fld>
            <a:endParaRPr lang="en-US"/>
          </a:p>
        </p:txBody>
      </p:sp>
    </p:spTree>
    <p:extLst>
      <p:ext uri="{BB962C8B-B14F-4D97-AF65-F5344CB8AC3E}">
        <p14:creationId xmlns="" xmlns:p14="http://schemas.microsoft.com/office/powerpoint/2010/main" val="340701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cap="none" dirty="0" smtClean="0">
                <a:solidFill>
                  <a:srgbClr val="000000"/>
                </a:solidFill>
              </a:rPr>
              <a:t>As far back as 1824, the French physicist Joseph Fourier</a:t>
            </a:r>
            <a:r>
              <a:rPr lang="en-US" sz="1200" cap="none" baseline="0" dirty="0" smtClean="0">
                <a:solidFill>
                  <a:srgbClr val="000000"/>
                </a:solidFill>
              </a:rPr>
              <a:t> is </a:t>
            </a:r>
            <a:r>
              <a:rPr lang="en-US" sz="1200" cap="none" dirty="0" smtClean="0">
                <a:solidFill>
                  <a:srgbClr val="000000"/>
                </a:solidFill>
              </a:rPr>
              <a:t>the first to describe</a:t>
            </a:r>
            <a:r>
              <a:rPr lang="en-US" sz="1200" cap="none" baseline="0" dirty="0" smtClean="0">
                <a:solidFill>
                  <a:srgbClr val="000000"/>
                </a:solidFill>
              </a:rPr>
              <a:t> the Earth’s natural “greenhouse effect”</a:t>
            </a:r>
            <a:r>
              <a:rPr lang="en-US" sz="1200" cap="none" dirty="0" smtClean="0">
                <a:solidFill>
                  <a:srgbClr val="000000"/>
                </a:solidFill>
              </a:rPr>
              <a:t>. In 1861</a:t>
            </a:r>
            <a:r>
              <a:rPr lang="en-US" sz="1200" cap="none" baseline="0" dirty="0" smtClean="0">
                <a:solidFill>
                  <a:srgbClr val="000000"/>
                </a:solidFill>
              </a:rPr>
              <a:t>, the Irish </a:t>
            </a:r>
            <a:r>
              <a:rPr lang="en-US" sz="1200" cap="none" dirty="0" smtClean="0">
                <a:solidFill>
                  <a:srgbClr val="000000"/>
                </a:solidFill>
              </a:rPr>
              <a:t>physicist John Tyndall shows that CO</a:t>
            </a:r>
            <a:r>
              <a:rPr lang="en-US" sz="1200" cap="none" baseline="-25000" dirty="0" smtClean="0">
                <a:solidFill>
                  <a:srgbClr val="000000"/>
                </a:solidFill>
              </a:rPr>
              <a:t>2</a:t>
            </a:r>
            <a:r>
              <a:rPr lang="en-US" sz="1200" cap="none" dirty="0" smtClean="0">
                <a:solidFill>
                  <a:srgbClr val="000000"/>
                </a:solidFill>
              </a:rPr>
              <a:t> and H</a:t>
            </a:r>
            <a:r>
              <a:rPr lang="en-US" sz="1200" cap="none" baseline="-25000" dirty="0" smtClean="0">
                <a:solidFill>
                  <a:srgbClr val="000000"/>
                </a:solidFill>
              </a:rPr>
              <a:t>2</a:t>
            </a:r>
            <a:r>
              <a:rPr lang="en-US" sz="1200" cap="none" baseline="0" dirty="0" smtClean="0">
                <a:solidFill>
                  <a:srgbClr val="000000"/>
                </a:solidFill>
              </a:rPr>
              <a:t>O</a:t>
            </a:r>
            <a:r>
              <a:rPr lang="en-US" sz="1200" cap="none" dirty="0" smtClean="0">
                <a:solidFill>
                  <a:srgbClr val="000000"/>
                </a:solidFill>
              </a:rPr>
              <a:t> can cause changes in the climate.</a:t>
            </a:r>
            <a:r>
              <a:rPr lang="en-US" sz="1200" cap="none" baseline="0" dirty="0" smtClean="0">
                <a:solidFill>
                  <a:srgbClr val="000000"/>
                </a:solidFill>
              </a:rPr>
              <a:t> In 1895, </a:t>
            </a:r>
            <a:r>
              <a:rPr lang="en-GB" sz="1200" cap="none" dirty="0" smtClean="0">
                <a:solidFill>
                  <a:srgbClr val="000000"/>
                </a:solidFill>
              </a:rPr>
              <a:t>Swedish chemist </a:t>
            </a:r>
            <a:r>
              <a:rPr lang="en-GB" sz="1200" cap="none" dirty="0" err="1" smtClean="0">
                <a:solidFill>
                  <a:srgbClr val="000000"/>
                </a:solidFill>
              </a:rPr>
              <a:t>Svante</a:t>
            </a:r>
            <a:r>
              <a:rPr lang="en-GB" sz="1200" cap="none" dirty="0" smtClean="0">
                <a:solidFill>
                  <a:srgbClr val="000000"/>
                </a:solidFill>
              </a:rPr>
              <a:t> Arrhenius concludes that industrial-age coal burning will enhance the natural greenhouse effect</a:t>
            </a:r>
            <a:r>
              <a:rPr lang="en-US" sz="1200" cap="none" dirty="0" smtClean="0">
                <a:solidFill>
                  <a:srgbClr val="000000"/>
                </a:solidFill>
              </a:rPr>
              <a:t>.</a:t>
            </a:r>
            <a:r>
              <a:rPr lang="en-US" sz="1200" cap="none" baseline="0" dirty="0" smtClean="0">
                <a:solidFill>
                  <a:srgbClr val="000000"/>
                </a:solidFill>
              </a:rPr>
              <a:t> In 1938 the </a:t>
            </a:r>
            <a:r>
              <a:rPr lang="en-US" sz="1200" cap="none" dirty="0" smtClean="0">
                <a:solidFill>
                  <a:srgbClr val="000000"/>
                </a:solidFill>
              </a:rPr>
              <a:t>British engineer </a:t>
            </a:r>
            <a:r>
              <a:rPr lang="en-GB" dirty="0" smtClean="0"/>
              <a:t>Guy </a:t>
            </a:r>
            <a:r>
              <a:rPr lang="en-GB" dirty="0" err="1" smtClean="0"/>
              <a:t>Callendar</a:t>
            </a:r>
            <a:r>
              <a:rPr lang="en-GB" dirty="0" smtClean="0"/>
              <a:t> shows that temperatures had risen over the previous century</a:t>
            </a:r>
            <a:r>
              <a:rPr lang="en-GB" baseline="0" dirty="0" smtClean="0"/>
              <a:t> due to increased </a:t>
            </a:r>
            <a:r>
              <a:rPr lang="en-GB" dirty="0" smtClean="0"/>
              <a:t>CO</a:t>
            </a:r>
            <a:r>
              <a:rPr lang="en-US" sz="1200" cap="none" baseline="-25000" dirty="0" smtClean="0">
                <a:solidFill>
                  <a:srgbClr val="000000"/>
                </a:solidFill>
              </a:rPr>
              <a:t>2</a:t>
            </a:r>
            <a:r>
              <a:rPr lang="en-GB" dirty="0" smtClean="0"/>
              <a:t> concentrations. The "</a:t>
            </a:r>
            <a:r>
              <a:rPr lang="en-GB" dirty="0" err="1" smtClean="0"/>
              <a:t>Callendar</a:t>
            </a:r>
            <a:r>
              <a:rPr lang="en-GB" dirty="0" smtClean="0"/>
              <a:t> effect" is widely dismissed.</a:t>
            </a:r>
            <a:r>
              <a:rPr lang="en-US" sz="1200" cap="none" baseline="0" dirty="0" smtClean="0">
                <a:solidFill>
                  <a:srgbClr val="000000"/>
                </a:solidFill>
              </a:rPr>
              <a:t> In 1958 the geochemist C</a:t>
            </a:r>
            <a:r>
              <a:rPr lang="en-US" sz="1200" cap="none" dirty="0" smtClean="0">
                <a:solidFill>
                  <a:srgbClr val="000000"/>
                </a:solidFill>
              </a:rPr>
              <a:t>harles David Keeling was employed to continuously monitor</a:t>
            </a:r>
            <a:r>
              <a:rPr lang="en-US" sz="1200" cap="none" baseline="0" dirty="0" smtClean="0">
                <a:solidFill>
                  <a:srgbClr val="000000"/>
                </a:solidFill>
              </a:rPr>
              <a:t> </a:t>
            </a:r>
            <a:r>
              <a:rPr lang="en-US" sz="1200" cap="none" dirty="0" smtClean="0">
                <a:solidFill>
                  <a:srgbClr val="000000"/>
                </a:solidFill>
              </a:rPr>
              <a:t>CO</a:t>
            </a:r>
            <a:r>
              <a:rPr lang="en-US" sz="1200" cap="none" baseline="-25000" dirty="0" smtClean="0">
                <a:solidFill>
                  <a:srgbClr val="000000"/>
                </a:solidFill>
              </a:rPr>
              <a:t>2  </a:t>
            </a:r>
            <a:r>
              <a:rPr lang="en-US" sz="1200" cap="none" dirty="0" smtClean="0">
                <a:solidFill>
                  <a:srgbClr val="000000"/>
                </a:solidFill>
              </a:rPr>
              <a:t>levels in the atmosphere, with an increase in Antarctica</a:t>
            </a:r>
            <a:r>
              <a:rPr lang="en-US" sz="1200" cap="none" baseline="0" dirty="0" smtClean="0">
                <a:solidFill>
                  <a:srgbClr val="000000"/>
                </a:solidFill>
              </a:rPr>
              <a:t> visible after only two years. During the 1970’s other greenhouse gases, CH</a:t>
            </a:r>
            <a:r>
              <a:rPr lang="en-US" sz="1200" cap="none" baseline="-25000" dirty="0" smtClean="0">
                <a:solidFill>
                  <a:srgbClr val="000000"/>
                </a:solidFill>
              </a:rPr>
              <a:t>4</a:t>
            </a:r>
            <a:r>
              <a:rPr lang="en-US" sz="1200" cap="none" dirty="0" smtClean="0">
                <a:solidFill>
                  <a:srgbClr val="000000"/>
                </a:solidFill>
              </a:rPr>
              <a:t>, </a:t>
            </a:r>
            <a:r>
              <a:rPr lang="en-US" sz="1200" cap="none" baseline="0" dirty="0" smtClean="0">
                <a:solidFill>
                  <a:srgbClr val="000000"/>
                </a:solidFill>
              </a:rPr>
              <a:t>N</a:t>
            </a:r>
            <a:r>
              <a:rPr lang="en-US" sz="1200" cap="none" baseline="-25000" dirty="0" smtClean="0">
                <a:solidFill>
                  <a:srgbClr val="000000"/>
                </a:solidFill>
              </a:rPr>
              <a:t>2</a:t>
            </a:r>
            <a:r>
              <a:rPr lang="en-US" sz="1200" cap="none" baseline="0" dirty="0" smtClean="0">
                <a:solidFill>
                  <a:srgbClr val="000000"/>
                </a:solidFill>
              </a:rPr>
              <a:t>O</a:t>
            </a:r>
            <a:r>
              <a:rPr lang="en-US" sz="1200" cap="none" dirty="0" smtClean="0">
                <a:solidFill>
                  <a:srgbClr val="000000"/>
                </a:solidFill>
              </a:rPr>
              <a:t> and CFCs, </a:t>
            </a:r>
            <a:r>
              <a:rPr lang="en-US" sz="1200" cap="none" baseline="0" dirty="0" smtClean="0">
                <a:solidFill>
                  <a:srgbClr val="000000"/>
                </a:solidFill>
              </a:rPr>
              <a:t> were widely recognized </a:t>
            </a:r>
            <a:r>
              <a:rPr lang="en-US" sz="1200" cap="none" dirty="0" smtClean="0">
                <a:solidFill>
                  <a:srgbClr val="000000"/>
                </a:solidFill>
              </a:rPr>
              <a:t>as important anthropogenic greenhouse gases</a:t>
            </a:r>
            <a:r>
              <a:rPr lang="en-US" sz="1200" cap="none" baseline="0" dirty="0" smtClean="0">
                <a:solidFill>
                  <a:srgbClr val="000000"/>
                </a:solidFill>
              </a:rPr>
              <a:t> and in 1979 the First World C</a:t>
            </a:r>
            <a:r>
              <a:rPr lang="en-US" sz="1200" cap="none" dirty="0" smtClean="0">
                <a:solidFill>
                  <a:srgbClr val="000000"/>
                </a:solidFill>
              </a:rPr>
              <a:t>limate Conference was held in Geneva, leading to the establishment of the World Climate </a:t>
            </a:r>
            <a:r>
              <a:rPr lang="en-US" sz="1200" cap="none" dirty="0" err="1" smtClean="0">
                <a:solidFill>
                  <a:srgbClr val="000000"/>
                </a:solidFill>
              </a:rPr>
              <a:t>Programme</a:t>
            </a:r>
            <a:r>
              <a:rPr lang="en-US" sz="1200" cap="none" dirty="0" smtClean="0">
                <a:solidFill>
                  <a:srgbClr val="000000"/>
                </a:solidFill>
              </a:rPr>
              <a:t>. In 1988 the Intergovernmental Panel on Climate Change (IPCC) was set up by the World Meteorological Organization (</a:t>
            </a:r>
            <a:r>
              <a:rPr lang="en-US" sz="1200" cap="none" dirty="0" err="1" smtClean="0">
                <a:solidFill>
                  <a:srgbClr val="000000"/>
                </a:solidFill>
              </a:rPr>
              <a:t>WMO</a:t>
            </a:r>
            <a:r>
              <a:rPr lang="en-US" sz="1200" cap="none" dirty="0" smtClean="0">
                <a:solidFill>
                  <a:srgbClr val="000000"/>
                </a:solidFill>
              </a:rPr>
              <a:t>) and the United Nations Environment Program (</a:t>
            </a:r>
            <a:r>
              <a:rPr lang="en-US" sz="1200" cap="none" dirty="0" err="1" smtClean="0">
                <a:solidFill>
                  <a:srgbClr val="000000"/>
                </a:solidFill>
              </a:rPr>
              <a:t>UNEP</a:t>
            </a:r>
            <a:r>
              <a:rPr lang="en-US" sz="1200" cap="none" dirty="0" smtClean="0">
                <a:solidFill>
                  <a:srgbClr val="000000"/>
                </a:solidFill>
              </a:rPr>
              <a:t>).</a:t>
            </a:r>
            <a:r>
              <a:rPr lang="en-US" sz="1200" cap="none" baseline="0" dirty="0" smtClean="0">
                <a:solidFill>
                  <a:srgbClr val="000000"/>
                </a:solidFill>
              </a:rPr>
              <a:t> In 1990 the </a:t>
            </a:r>
            <a:r>
              <a:rPr lang="en-GB" sz="1200" cap="none" baseline="0" dirty="0" smtClean="0">
                <a:solidFill>
                  <a:srgbClr val="000000"/>
                </a:solidFill>
              </a:rPr>
              <a:t>IPCC</a:t>
            </a:r>
            <a:r>
              <a:rPr lang="en-GB" sz="1200" cap="none" dirty="0" smtClean="0">
                <a:solidFill>
                  <a:srgbClr val="000000"/>
                </a:solidFill>
              </a:rPr>
              <a:t> delivered its First Assessment Report on the state of climate change, predicting an increase of 0.3 °C each decade in the 21st century. </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Chapter One - Historical Overview of Climate Change Science</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err="1" smtClean="0">
                <a:solidFill>
                  <a:srgbClr val="000000"/>
                </a:solidFill>
              </a:rPr>
              <a:t>Zillman</a:t>
            </a:r>
            <a:r>
              <a:rPr lang="en-GB" sz="1200" cap="none" baseline="0" dirty="0" smtClean="0">
                <a:solidFill>
                  <a:srgbClr val="000000"/>
                </a:solidFill>
              </a:rPr>
              <a:t>, J. (2009). A History of  Climate Activities </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smtClean="0">
                <a:solidFill>
                  <a:srgbClr val="000000"/>
                </a:solidFill>
              </a:rPr>
              <a:t>Knight, M. for CNN  (2008). A Timeline of Climate Change Science</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smtClean="0">
                <a:solidFill>
                  <a:srgbClr val="000000"/>
                </a:solidFill>
              </a:rPr>
              <a:t>BBC Website  </a:t>
            </a:r>
            <a:endParaRPr lang="en-US" cap="none"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19</a:t>
            </a:fld>
            <a:endParaRPr lang="en-US"/>
          </a:p>
        </p:txBody>
      </p:sp>
    </p:spTree>
    <p:extLst>
      <p:ext uri="{BB962C8B-B14F-4D97-AF65-F5344CB8AC3E}">
        <p14:creationId xmlns="" xmlns:p14="http://schemas.microsoft.com/office/powerpoint/2010/main" val="36360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Intergovernmental Panel on Climate Change (IPCC) has produced a video on the physical science basis of climate change. It</a:t>
            </a:r>
            <a:r>
              <a:rPr lang="fr-CH" baseline="0" dirty="0" smtClean="0"/>
              <a:t> looks </a:t>
            </a:r>
            <a:r>
              <a:rPr lang="fr-CH" dirty="0" err="1" smtClean="0"/>
              <a:t>at</a:t>
            </a:r>
            <a:r>
              <a:rPr lang="fr-CH" dirty="0" smtClean="0"/>
              <a:t> </a:t>
            </a:r>
            <a:r>
              <a:rPr lang="fr-CH" dirty="0" err="1" smtClean="0"/>
              <a:t>evidence</a:t>
            </a:r>
            <a:r>
              <a:rPr lang="fr-CH" dirty="0" smtClean="0"/>
              <a:t> of</a:t>
            </a:r>
            <a:r>
              <a:rPr lang="fr-CH" baseline="0" dirty="0" smtClean="0"/>
              <a:t> how the </a:t>
            </a:r>
            <a:r>
              <a:rPr lang="fr-CH" baseline="0" dirty="0" err="1" smtClean="0"/>
              <a:t>climate</a:t>
            </a:r>
            <a:r>
              <a:rPr lang="fr-CH" baseline="0" dirty="0" smtClean="0"/>
              <a:t> has </a:t>
            </a:r>
            <a:r>
              <a:rPr lang="fr-CH" baseline="0" dirty="0" err="1" smtClean="0"/>
              <a:t>changed</a:t>
            </a:r>
            <a:r>
              <a:rPr lang="fr-CH" baseline="0" dirty="0" smtClean="0"/>
              <a:t> in the </a:t>
            </a:r>
            <a:r>
              <a:rPr lang="fr-CH" baseline="0" dirty="0" err="1" smtClean="0"/>
              <a:t>past</a:t>
            </a:r>
            <a:r>
              <a:rPr lang="fr-CH" baseline="0" dirty="0" smtClean="0"/>
              <a:t> and </a:t>
            </a:r>
            <a:r>
              <a:rPr lang="fr-CH" baseline="0" dirty="0" err="1" smtClean="0"/>
              <a:t>present</a:t>
            </a:r>
            <a:r>
              <a:rPr lang="fr-CH" baseline="0" dirty="0" smtClean="0"/>
              <a:t>, </a:t>
            </a:r>
            <a:r>
              <a:rPr lang="fr-CH" baseline="0" dirty="0" err="1" smtClean="0"/>
              <a:t>what</a:t>
            </a:r>
            <a:r>
              <a:rPr lang="fr-CH" baseline="0" dirty="0" smtClean="0"/>
              <a:t> the causes of </a:t>
            </a:r>
            <a:r>
              <a:rPr lang="fr-CH" baseline="0" dirty="0" err="1" smtClean="0"/>
              <a:t>these</a:t>
            </a:r>
            <a:r>
              <a:rPr lang="fr-CH" baseline="0" dirty="0" smtClean="0"/>
              <a:t> changes are, and </a:t>
            </a:r>
            <a:r>
              <a:rPr lang="fr-CH" baseline="0" dirty="0" err="1" smtClean="0"/>
              <a:t>what</a:t>
            </a:r>
            <a:r>
              <a:rPr lang="fr-CH" baseline="0" dirty="0" smtClean="0"/>
              <a:t> possible future scenarios </a:t>
            </a:r>
            <a:r>
              <a:rPr lang="fr-CH" baseline="0" dirty="0" err="1" smtClean="0"/>
              <a:t>exist</a:t>
            </a:r>
            <a:r>
              <a:rPr lang="fr-CH" baseline="0" dirty="0" smtClean="0"/>
              <a:t>.</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This section </a:t>
            </a:r>
            <a:r>
              <a:rPr lang="fr-CH" dirty="0" err="1" smtClean="0"/>
              <a:t>discusses</a:t>
            </a:r>
            <a:r>
              <a:rPr lang="fr-CH" baseline="0" dirty="0" smtClean="0"/>
              <a:t> the main driver of </a:t>
            </a:r>
            <a:r>
              <a:rPr lang="fr-CH" baseline="0" dirty="0" err="1" smtClean="0"/>
              <a:t>anthropogenic</a:t>
            </a:r>
            <a:r>
              <a:rPr lang="fr-CH" baseline="0" dirty="0" smtClean="0"/>
              <a:t> </a:t>
            </a:r>
            <a:r>
              <a:rPr lang="fr-CH" baseline="0" dirty="0" err="1" smtClean="0"/>
              <a:t>climate</a:t>
            </a:r>
            <a:r>
              <a:rPr lang="fr-CH" baseline="0" dirty="0" smtClean="0"/>
              <a:t> change, i.e. the </a:t>
            </a:r>
            <a:r>
              <a:rPr lang="fr-CH" baseline="0" dirty="0" err="1" smtClean="0"/>
              <a:t>increased</a:t>
            </a:r>
            <a:r>
              <a:rPr lang="fr-CH" baseline="0" dirty="0" smtClean="0"/>
              <a:t> concentration of </a:t>
            </a:r>
            <a:r>
              <a:rPr lang="fr-CH" baseline="0" dirty="0" err="1" smtClean="0"/>
              <a:t>greenhouse</a:t>
            </a:r>
            <a:r>
              <a:rPr lang="fr-CH" baseline="0" dirty="0" smtClean="0"/>
              <a:t> </a:t>
            </a:r>
            <a:r>
              <a:rPr lang="fr-CH" baseline="0" dirty="0" err="1" smtClean="0"/>
              <a:t>gases</a:t>
            </a:r>
            <a:r>
              <a:rPr lang="fr-CH" baseline="0" dirty="0" smtClean="0"/>
              <a:t> in the </a:t>
            </a:r>
            <a:r>
              <a:rPr lang="fr-CH" baseline="0" dirty="0" err="1" smtClean="0"/>
              <a:t>atmosphere</a:t>
            </a:r>
            <a:r>
              <a:rPr lang="fr-CH" baseline="0" dirty="0" smtClean="0"/>
              <a:t>. The section </a:t>
            </a:r>
            <a:r>
              <a:rPr lang="fr-CH" baseline="0" dirty="0" err="1" smtClean="0"/>
              <a:t>starts</a:t>
            </a:r>
            <a:r>
              <a:rPr lang="fr-CH" baseline="0" dirty="0" smtClean="0"/>
              <a:t> </a:t>
            </a:r>
            <a:r>
              <a:rPr lang="fr-CH" baseline="0" dirty="0" err="1" smtClean="0"/>
              <a:t>with</a:t>
            </a:r>
            <a:r>
              <a:rPr lang="fr-CH" baseline="0" dirty="0" smtClean="0"/>
              <a:t> an </a:t>
            </a:r>
            <a:r>
              <a:rPr lang="fr-CH" baseline="0" dirty="0" err="1" smtClean="0"/>
              <a:t>overview</a:t>
            </a:r>
            <a:r>
              <a:rPr lang="fr-CH" baseline="0" dirty="0" smtClean="0"/>
              <a:t> of the </a:t>
            </a:r>
            <a:r>
              <a:rPr lang="fr-CH" baseline="0" dirty="0" err="1" smtClean="0"/>
              <a:t>most</a:t>
            </a:r>
            <a:r>
              <a:rPr lang="fr-CH" baseline="0" dirty="0" smtClean="0"/>
              <a:t> important </a:t>
            </a:r>
            <a:r>
              <a:rPr lang="fr-CH" baseline="0" dirty="0" err="1" smtClean="0"/>
              <a:t>greenhouse</a:t>
            </a:r>
            <a:r>
              <a:rPr lang="fr-CH" baseline="0" dirty="0" smtClean="0"/>
              <a:t> </a:t>
            </a:r>
            <a:r>
              <a:rPr lang="fr-CH" baseline="0" dirty="0" err="1" smtClean="0"/>
              <a:t>gases</a:t>
            </a:r>
            <a:r>
              <a:rPr lang="fr-CH" baseline="0" dirty="0" smtClean="0"/>
              <a:t> </a:t>
            </a:r>
            <a:r>
              <a:rPr lang="fr-CH" baseline="0" dirty="0" err="1" smtClean="0"/>
              <a:t>emitted</a:t>
            </a:r>
            <a:r>
              <a:rPr lang="fr-CH" baseline="0" dirty="0" smtClean="0"/>
              <a:t> by </a:t>
            </a:r>
            <a:r>
              <a:rPr lang="fr-CH" baseline="0" dirty="0" err="1" smtClean="0"/>
              <a:t>humans</a:t>
            </a:r>
            <a:r>
              <a:rPr lang="fr-CH" baseline="0" dirty="0" smtClean="0"/>
              <a:t>. It </a:t>
            </a:r>
            <a:r>
              <a:rPr lang="fr-CH" baseline="0" dirty="0" err="1" smtClean="0"/>
              <a:t>then</a:t>
            </a:r>
            <a:r>
              <a:rPr lang="fr-CH" baseline="0" dirty="0" smtClean="0"/>
              <a:t> </a:t>
            </a:r>
            <a:r>
              <a:rPr lang="fr-CH" baseline="0" dirty="0" err="1" smtClean="0"/>
              <a:t>discusses</a:t>
            </a:r>
            <a:r>
              <a:rPr lang="fr-CH" baseline="0" dirty="0" smtClean="0"/>
              <a:t> </a:t>
            </a:r>
            <a:r>
              <a:rPr lang="fr-CH" baseline="0" dirty="0" err="1" smtClean="0"/>
              <a:t>each</a:t>
            </a:r>
            <a:r>
              <a:rPr lang="fr-CH" baseline="0" dirty="0" smtClean="0"/>
              <a:t> </a:t>
            </a:r>
            <a:r>
              <a:rPr lang="fr-CH" baseline="0" dirty="0" err="1" smtClean="0"/>
              <a:t>gas</a:t>
            </a:r>
            <a:r>
              <a:rPr lang="fr-CH" baseline="0" dirty="0" smtClean="0"/>
              <a:t> in more </a:t>
            </a:r>
            <a:r>
              <a:rPr lang="fr-CH" baseline="0" dirty="0" err="1" smtClean="0"/>
              <a:t>detail</a:t>
            </a:r>
            <a:r>
              <a:rPr lang="fr-CH" baseline="0" dirty="0" smtClean="0"/>
              <a:t>, </a:t>
            </a:r>
            <a:r>
              <a:rPr lang="fr-CH" baseline="0" dirty="0" err="1" smtClean="0"/>
              <a:t>looking</a:t>
            </a:r>
            <a:r>
              <a:rPr lang="fr-CH" baseline="0" dirty="0" smtClean="0"/>
              <a:t> </a:t>
            </a:r>
            <a:r>
              <a:rPr lang="fr-CH" baseline="0" dirty="0" err="1" smtClean="0"/>
              <a:t>at</a:t>
            </a:r>
            <a:r>
              <a:rPr lang="fr-CH" baseline="0" dirty="0" smtClean="0"/>
              <a:t> (1) how </a:t>
            </a:r>
            <a:r>
              <a:rPr lang="fr-CH" baseline="0" dirty="0" err="1" smtClean="0"/>
              <a:t>significant</a:t>
            </a:r>
            <a:r>
              <a:rPr lang="fr-CH" baseline="0" dirty="0" smtClean="0"/>
              <a:t> the </a:t>
            </a:r>
            <a:r>
              <a:rPr lang="fr-CH" baseline="0" dirty="0" err="1" smtClean="0"/>
              <a:t>gas</a:t>
            </a:r>
            <a:r>
              <a:rPr lang="fr-CH" baseline="0" dirty="0" smtClean="0"/>
              <a:t> </a:t>
            </a:r>
            <a:r>
              <a:rPr lang="fr-CH" baseline="0" dirty="0" err="1" smtClean="0"/>
              <a:t>is</a:t>
            </a:r>
            <a:r>
              <a:rPr lang="fr-CH" baseline="0" dirty="0" smtClean="0"/>
              <a:t> in </a:t>
            </a:r>
            <a:r>
              <a:rPr lang="fr-CH" baseline="0" dirty="0" err="1" smtClean="0"/>
              <a:t>terms</a:t>
            </a:r>
            <a:r>
              <a:rPr lang="fr-CH" baseline="0" dirty="0" smtClean="0"/>
              <a:t> of global </a:t>
            </a:r>
            <a:r>
              <a:rPr lang="fr-CH" baseline="0" dirty="0" err="1" smtClean="0"/>
              <a:t>warming</a:t>
            </a:r>
            <a:r>
              <a:rPr lang="fr-CH" baseline="0" dirty="0" smtClean="0"/>
              <a:t>, and (2) how </a:t>
            </a:r>
            <a:r>
              <a:rPr lang="fr-CH" baseline="0" dirty="0" err="1" smtClean="0"/>
              <a:t>its</a:t>
            </a:r>
            <a:r>
              <a:rPr lang="fr-CH" baseline="0" dirty="0" smtClean="0"/>
              <a:t> concentration in the </a:t>
            </a:r>
            <a:r>
              <a:rPr lang="fr-CH" baseline="0" dirty="0" err="1" smtClean="0"/>
              <a:t>atmosphere</a:t>
            </a:r>
            <a:r>
              <a:rPr lang="fr-CH" baseline="0" dirty="0" smtClean="0"/>
              <a:t> has </a:t>
            </a:r>
            <a:r>
              <a:rPr lang="fr-CH" baseline="0" dirty="0" err="1" smtClean="0"/>
              <a:t>developed</a:t>
            </a:r>
            <a:r>
              <a:rPr lang="fr-CH" baseline="0" dirty="0" smtClean="0"/>
              <a:t> over time.  The section </a:t>
            </a:r>
            <a:r>
              <a:rPr lang="fr-CH" baseline="0" dirty="0" err="1" smtClean="0"/>
              <a:t>concludes</a:t>
            </a:r>
            <a:r>
              <a:rPr lang="fr-CH" baseline="0" dirty="0" smtClean="0"/>
              <a:t> </a:t>
            </a:r>
            <a:r>
              <a:rPr lang="fr-CH" baseline="0" dirty="0" err="1" smtClean="0"/>
              <a:t>with</a:t>
            </a:r>
            <a:r>
              <a:rPr lang="fr-CH" baseline="0" dirty="0" smtClean="0"/>
              <a:t> a graph </a:t>
            </a:r>
            <a:r>
              <a:rPr lang="fr-CH" baseline="0" dirty="0" err="1" smtClean="0"/>
              <a:t>depicting</a:t>
            </a:r>
            <a:r>
              <a:rPr lang="fr-CH" baseline="0" dirty="0" smtClean="0"/>
              <a:t> the </a:t>
            </a:r>
            <a:r>
              <a:rPr lang="fr-CH" baseline="0" dirty="0" err="1" smtClean="0"/>
              <a:t>extent</a:t>
            </a:r>
            <a:r>
              <a:rPr lang="fr-CH" baseline="0" dirty="0" smtClean="0"/>
              <a:t> of the </a:t>
            </a:r>
            <a:r>
              <a:rPr lang="fr-CH" baseline="0" dirty="0" err="1" smtClean="0"/>
              <a:t>human</a:t>
            </a:r>
            <a:r>
              <a:rPr lang="fr-CH" baseline="0" dirty="0" smtClean="0"/>
              <a:t> influence on the </a:t>
            </a:r>
            <a:r>
              <a:rPr lang="fr-CH" baseline="0" dirty="0" err="1" smtClean="0"/>
              <a:t>climate</a:t>
            </a:r>
            <a:r>
              <a:rPr lang="fr-CH" baseline="0" dirty="0" smtClean="0"/>
              <a:t> system.</a:t>
            </a:r>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21</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Greenhouse gases (GHGs)</a:t>
            </a:r>
            <a:r>
              <a:rPr lang="en-US" sz="1200" b="0" kern="1200" dirty="0" smtClean="0">
                <a:solidFill>
                  <a:schemeClr val="tx1"/>
                </a:solidFill>
                <a:latin typeface="+mn-lt"/>
                <a:ea typeface="+mn-ea"/>
                <a:cs typeface="+mn-cs"/>
              </a:rPr>
              <a:t> are trace gases in the atmosphere that </a:t>
            </a:r>
            <a:r>
              <a:rPr lang="en-US" sz="1200" b="1" u="none" kern="1200" dirty="0" smtClean="0">
                <a:solidFill>
                  <a:schemeClr val="tx1"/>
                </a:solidFill>
                <a:latin typeface="+mn-lt"/>
                <a:ea typeface="+mn-ea"/>
                <a:cs typeface="+mn-cs"/>
              </a:rPr>
              <a:t>absorb and emit long wave radiation</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They </a:t>
            </a:r>
            <a:r>
              <a:rPr lang="en-US" sz="1200" b="0" u="sng" kern="1200" dirty="0" smtClean="0">
                <a:solidFill>
                  <a:schemeClr val="tx1"/>
                </a:solidFill>
                <a:latin typeface="+mn-lt"/>
                <a:ea typeface="+mn-ea"/>
                <a:cs typeface="+mn-cs"/>
              </a:rPr>
              <a:t>naturally blanket the earth</a:t>
            </a:r>
            <a:r>
              <a:rPr lang="en-US" sz="1200" b="0" kern="1200" dirty="0" smtClean="0">
                <a:solidFill>
                  <a:schemeClr val="tx1"/>
                </a:solidFill>
                <a:latin typeface="+mn-lt"/>
                <a:ea typeface="+mn-ea"/>
                <a:cs typeface="+mn-cs"/>
              </a:rPr>
              <a:t> and </a:t>
            </a:r>
            <a:r>
              <a:rPr lang="en-US" sz="1200" b="0" u="sng" kern="1200" dirty="0" smtClean="0">
                <a:solidFill>
                  <a:schemeClr val="tx1"/>
                </a:solidFill>
                <a:latin typeface="+mn-lt"/>
                <a:ea typeface="+mn-ea"/>
                <a:cs typeface="+mn-cs"/>
              </a:rPr>
              <a:t>keep it at about 33° C warmer</a:t>
            </a:r>
            <a:r>
              <a:rPr lang="en-US" sz="1200" b="0" kern="1200" dirty="0" smtClean="0">
                <a:solidFill>
                  <a:schemeClr val="tx1"/>
                </a:solidFill>
                <a:latin typeface="+mn-lt"/>
                <a:ea typeface="+mn-ea"/>
                <a:cs typeface="+mn-cs"/>
              </a:rPr>
              <a:t> than it would be without these gases in the atmosphere. The table features the seven most important greenhouse gases</a:t>
            </a:r>
            <a:r>
              <a:rPr lang="en-US" sz="1200" b="0" kern="1200" baseline="0" dirty="0" smtClean="0">
                <a:solidFill>
                  <a:schemeClr val="tx1"/>
                </a:solidFill>
                <a:latin typeface="+mn-lt"/>
                <a:ea typeface="+mn-ea"/>
                <a:cs typeface="+mn-cs"/>
              </a:rPr>
              <a:t> as regulated under the Kyoto Protocol (1997).  </a:t>
            </a:r>
            <a:r>
              <a:rPr lang="en-US" sz="1200" b="0" kern="1200" dirty="0" smtClean="0">
                <a:solidFill>
                  <a:schemeClr val="tx1"/>
                </a:solidFill>
                <a:latin typeface="+mn-lt"/>
                <a:ea typeface="+mn-ea"/>
                <a:cs typeface="+mn-cs"/>
              </a:rPr>
              <a:t>The seven gases each have a </a:t>
            </a:r>
            <a:r>
              <a:rPr lang="en-US" sz="1200" b="1" kern="1200" dirty="0" smtClean="0">
                <a:solidFill>
                  <a:schemeClr val="tx1"/>
                </a:solidFill>
                <a:latin typeface="+mn-lt"/>
                <a:ea typeface="+mn-ea"/>
                <a:cs typeface="+mn-cs"/>
              </a:rPr>
              <a:t>different capacity to trap heat in the atmosphere</a:t>
            </a:r>
            <a:r>
              <a:rPr lang="en-US" sz="1200" b="0" kern="1200" dirty="0" smtClean="0">
                <a:solidFill>
                  <a:schemeClr val="tx1"/>
                </a:solidFill>
                <a:latin typeface="+mn-lt"/>
                <a:ea typeface="+mn-ea"/>
                <a:cs typeface="+mn-cs"/>
              </a:rPr>
              <a:t>, or a so-called “</a:t>
            </a:r>
            <a:r>
              <a:rPr lang="en-US" sz="1200" b="1" i="1" kern="1200" dirty="0" smtClean="0">
                <a:solidFill>
                  <a:schemeClr val="tx1"/>
                </a:solidFill>
                <a:latin typeface="+mn-lt"/>
                <a:ea typeface="+mn-ea"/>
                <a:cs typeface="+mn-cs"/>
              </a:rPr>
              <a:t>global warming potential</a:t>
            </a:r>
            <a:r>
              <a:rPr lang="en-US" sz="1200" b="0"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GWP</a:t>
            </a:r>
            <a:r>
              <a:rPr lang="en-US" sz="1200" b="0" kern="1200" dirty="0" smtClean="0">
                <a:solidFill>
                  <a:schemeClr val="tx1"/>
                </a:solidFill>
                <a:latin typeface="+mn-lt"/>
                <a:ea typeface="+mn-ea"/>
                <a:cs typeface="+mn-cs"/>
              </a:rPr>
              <a:t>). They</a:t>
            </a:r>
            <a:r>
              <a:rPr lang="en-US" sz="1200" b="0" kern="1200" baseline="0" dirty="0" smtClean="0">
                <a:solidFill>
                  <a:schemeClr val="tx1"/>
                </a:solidFill>
                <a:latin typeface="+mn-lt"/>
                <a:ea typeface="+mn-ea"/>
                <a:cs typeface="+mn-cs"/>
              </a:rPr>
              <a:t> all </a:t>
            </a:r>
            <a:r>
              <a:rPr lang="en-US" sz="1200" b="1" kern="1200" baseline="0" dirty="0" smtClean="0">
                <a:solidFill>
                  <a:schemeClr val="tx1"/>
                </a:solidFill>
                <a:latin typeface="+mn-lt"/>
                <a:ea typeface="+mn-ea"/>
                <a:cs typeface="+mn-cs"/>
              </a:rPr>
              <a:t>belong to the group of long-lived greenhouse gases (L</a:t>
            </a:r>
            <a:r>
              <a:rPr lang="en-GB" sz="1200" b="1" i="0" kern="1200" dirty="0" smtClean="0">
                <a:solidFill>
                  <a:schemeClr val="tx1"/>
                </a:solidFill>
                <a:effectLst/>
                <a:latin typeface="+mn-lt"/>
                <a:ea typeface="+mn-ea"/>
                <a:cs typeface="+mn-cs"/>
              </a:rPr>
              <a:t>LGHGs)</a:t>
            </a:r>
            <a:r>
              <a:rPr lang="en-GB" sz="1200" i="0" kern="1200" dirty="0" smtClean="0">
                <a:solidFill>
                  <a:schemeClr val="tx1"/>
                </a:solidFill>
                <a:effectLst/>
                <a:latin typeface="+mn-lt"/>
                <a:ea typeface="+mn-ea"/>
                <a:cs typeface="+mn-cs"/>
              </a:rPr>
              <a:t>, because</a:t>
            </a:r>
            <a:r>
              <a:rPr lang="en-GB" sz="1200" i="0" kern="1200" baseline="0" dirty="0" smtClean="0">
                <a:solidFill>
                  <a:schemeClr val="tx1"/>
                </a:solidFill>
                <a:effectLst/>
                <a:latin typeface="+mn-lt"/>
                <a:ea typeface="+mn-ea"/>
                <a:cs typeface="+mn-cs"/>
              </a:rPr>
              <a:t> they </a:t>
            </a:r>
            <a:r>
              <a:rPr lang="en-GB" sz="1200" i="0" kern="1200" dirty="0" smtClean="0">
                <a:solidFill>
                  <a:schemeClr val="tx1"/>
                </a:solidFill>
                <a:effectLst/>
                <a:latin typeface="+mn-lt"/>
                <a:ea typeface="+mn-ea"/>
                <a:cs typeface="+mn-cs"/>
              </a:rPr>
              <a:t>are chemically stable and persist in the atmosphere over time scales of a decade to centuries or longer, so that their emission has a long-term influence on climate. </a:t>
            </a:r>
            <a:r>
              <a:rPr lang="en-GB" b="1" dirty="0" smtClean="0"/>
              <a:t>Some of the GHGs occur naturally </a:t>
            </a:r>
            <a:r>
              <a:rPr lang="en-GB" dirty="0" smtClean="0"/>
              <a:t>(e.g. </a:t>
            </a:r>
            <a:r>
              <a:rPr lang="en-GB" sz="1200" u="sng" kern="1200" dirty="0" smtClean="0">
                <a:solidFill>
                  <a:schemeClr val="tx1"/>
                </a:solidFill>
                <a:effectLst/>
                <a:latin typeface="+mn-lt"/>
                <a:ea typeface="+mn-ea"/>
                <a:cs typeface="+mn-cs"/>
              </a:rPr>
              <a:t>CO</a:t>
            </a:r>
            <a:r>
              <a:rPr lang="en-GB" sz="1200" u="sng"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CH</a:t>
            </a:r>
            <a:r>
              <a:rPr lang="en-GB" sz="1200" u="sng" kern="1200" baseline="-25000" dirty="0" smtClean="0">
                <a:solidFill>
                  <a:schemeClr val="tx1"/>
                </a:solidFill>
                <a:effectLst/>
                <a:latin typeface="+mn-lt"/>
                <a:ea typeface="+mn-ea"/>
                <a:cs typeface="+mn-cs"/>
              </a:rPr>
              <a:t>4</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N</a:t>
            </a:r>
            <a:r>
              <a:rPr lang="en-GB" sz="1200" u="sng" kern="1200" baseline="-25000" dirty="0" smtClean="0">
                <a:solidFill>
                  <a:schemeClr val="tx1"/>
                </a:solidFill>
                <a:effectLst/>
                <a:latin typeface="+mn-lt"/>
                <a:ea typeface="+mn-ea"/>
                <a:cs typeface="+mn-cs"/>
              </a:rPr>
              <a:t>2</a:t>
            </a:r>
            <a:r>
              <a:rPr lang="en-GB" sz="1200" u="sng" kern="120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 </a:t>
            </a:r>
            <a:r>
              <a:rPr lang="en-GB" b="1" dirty="0" smtClean="0"/>
              <a:t>but increases in their atmospheric concentrations over the last 250 years </a:t>
            </a:r>
            <a:r>
              <a:rPr lang="en-GB" dirty="0" smtClean="0"/>
              <a:t>are due largely to human activities. Other greenhouse gases are entirely the result of human activities</a:t>
            </a:r>
            <a:r>
              <a:rPr lang="en-GB" baseline="0" dirty="0" smtClean="0"/>
              <a:t> (e.g.</a:t>
            </a:r>
            <a:r>
              <a:rPr lang="en-GB" dirty="0" smtClean="0"/>
              <a:t> </a:t>
            </a:r>
            <a:r>
              <a:rPr lang="en-GB" sz="1200" dirty="0" smtClean="0"/>
              <a:t>HFCs, PFCs,</a:t>
            </a:r>
            <a:r>
              <a:rPr lang="en-GB" sz="1200" baseline="0" dirty="0" smtClean="0"/>
              <a:t> </a:t>
            </a:r>
            <a:r>
              <a:rPr lang="en-GB" sz="1200" dirty="0" smtClean="0"/>
              <a:t>SF</a:t>
            </a:r>
            <a:r>
              <a:rPr lang="en-GB" sz="1200" baseline="-25000" dirty="0" smtClean="0"/>
              <a:t>6 </a:t>
            </a:r>
            <a:r>
              <a:rPr lang="en-US" sz="1200" b="0" cap="none" baseline="0" dirty="0" smtClean="0"/>
              <a:t>and NF</a:t>
            </a:r>
            <a:r>
              <a:rPr lang="en-US" sz="1200" b="0" cap="none" baseline="-25000" dirty="0" smtClean="0"/>
              <a:t>3</a:t>
            </a:r>
            <a:r>
              <a:rPr lang="en-GB" sz="1200" dirty="0" smtClean="0"/>
              <a:t>).</a:t>
            </a:r>
            <a:r>
              <a:rPr lang="en-US" sz="1200" b="0" kern="1200" dirty="0" smtClean="0">
                <a:solidFill>
                  <a:schemeClr val="tx1"/>
                </a:solidFill>
                <a:latin typeface="+mn-lt"/>
                <a:ea typeface="+mn-ea"/>
                <a:cs typeface="+mn-cs"/>
              </a:rPr>
              <a:t> </a:t>
            </a: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Technical Summary – </a:t>
            </a:r>
            <a:r>
              <a:rPr lang="en-GB" b="0" dirty="0" smtClean="0"/>
              <a:t>Changes in Human and Natural Drivers of Climate</a:t>
            </a:r>
          </a:p>
          <a:p>
            <a:pPr marL="0" marR="0" indent="0" algn="r" defTabSz="914400" rtl="0" eaLnBrk="0" fontAlgn="base" latinLnBrk="0" hangingPunct="0">
              <a:lnSpc>
                <a:spcPct val="100000"/>
              </a:lnSpc>
              <a:spcBef>
                <a:spcPct val="30000"/>
              </a:spcBef>
              <a:spcAft>
                <a:spcPct val="0"/>
              </a:spcAft>
              <a:buClrTx/>
              <a:buSzTx/>
              <a:buFontTx/>
              <a:buNone/>
              <a:tabLst/>
              <a:defRPr/>
            </a:pPr>
            <a:r>
              <a:rPr lang="en-US" strike="noStrike" baseline="0" dirty="0" smtClean="0"/>
              <a:t>UNEP (2012).  Emissions Gap Report </a:t>
            </a:r>
            <a:r>
              <a:rPr lang="en-GB"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mn-lt"/>
                <a:ea typeface="+mn-ea"/>
                <a:cs typeface="+mn-cs"/>
              </a:rPr>
              <a:t>Further</a:t>
            </a:r>
            <a:r>
              <a:rPr lang="en-US" sz="1200" b="1" i="1" kern="1200" baseline="0" dirty="0" smtClean="0">
                <a:solidFill>
                  <a:schemeClr val="tx1"/>
                </a:solidFill>
                <a:latin typeface="+mn-lt"/>
                <a:ea typeface="+mn-ea"/>
                <a:cs typeface="+mn-cs"/>
              </a:rPr>
              <a:t> information:</a:t>
            </a:r>
            <a:endParaRPr lang="en-US" sz="1200" b="1" i="1" kern="1200" dirty="0" smtClean="0">
              <a:solidFill>
                <a:schemeClr val="tx1"/>
              </a:solidFill>
              <a:latin typeface="+mn-lt"/>
              <a:ea typeface="+mn-ea"/>
              <a:cs typeface="+mn-cs"/>
            </a:endParaRPr>
          </a:p>
          <a:p>
            <a:r>
              <a:rPr lang="en-US" b="1" baseline="0" dirty="0" smtClean="0"/>
              <a:t>Kyoto Protocol: </a:t>
            </a:r>
            <a:r>
              <a:rPr lang="en-US" baseline="0" dirty="0" smtClean="0"/>
              <a:t>The Kyoto Protocol sets out legally binding targets for developed countries to limit or reduce their GHG emissions. It was adopted in </a:t>
            </a:r>
            <a:r>
              <a:rPr lang="en-US" u="sng" baseline="0" dirty="0" smtClean="0"/>
              <a:t>1997</a:t>
            </a:r>
            <a:r>
              <a:rPr lang="en-US" baseline="0" dirty="0" smtClean="0"/>
              <a:t> and entered into force in </a:t>
            </a:r>
            <a:r>
              <a:rPr lang="en-US" u="sng" baseline="0" dirty="0" smtClean="0"/>
              <a:t>2005</a:t>
            </a:r>
            <a:r>
              <a:rPr lang="en-US" baseline="0" dirty="0" smtClean="0"/>
              <a:t>.</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W</a:t>
            </a:r>
            <a:r>
              <a:rPr lang="en-US" sz="1200" b="0" kern="1200" dirty="0" smtClean="0">
                <a:solidFill>
                  <a:schemeClr val="tx1"/>
                </a:solidFill>
                <a:latin typeface="+mn-lt"/>
                <a:ea typeface="+mn-ea"/>
                <a:cs typeface="+mn-cs"/>
              </a:rPr>
              <a:t>ater vapor is the most important greenhouse gas</a:t>
            </a:r>
            <a:r>
              <a:rPr lang="en-US" sz="1200" b="0" kern="1200" baseline="0" dirty="0" smtClean="0">
                <a:solidFill>
                  <a:schemeClr val="tx1"/>
                </a:solidFill>
                <a:latin typeface="+mn-lt"/>
                <a:ea typeface="+mn-ea"/>
                <a:cs typeface="+mn-cs"/>
              </a:rPr>
              <a:t> but s</a:t>
            </a:r>
            <a:r>
              <a:rPr lang="en-US" sz="1200" b="0" kern="1200" dirty="0" smtClean="0">
                <a:solidFill>
                  <a:schemeClr val="tx1"/>
                </a:solidFill>
                <a:latin typeface="+mn-lt"/>
                <a:ea typeface="+mn-ea"/>
                <a:cs typeface="+mn-cs"/>
              </a:rPr>
              <a:t>ince it is not produced by humans in any significant quantity, we have no control over its concentration in the atmosphere. It is</a:t>
            </a:r>
            <a:r>
              <a:rPr lang="en-US" sz="1200" b="0" kern="1200" baseline="0" dirty="0" smtClean="0">
                <a:solidFill>
                  <a:schemeClr val="tx1"/>
                </a:solidFill>
                <a:latin typeface="+mn-lt"/>
                <a:ea typeface="+mn-ea"/>
                <a:cs typeface="+mn-cs"/>
              </a:rPr>
              <a:t> therefore not regulated under the Kyoto Protocol. </a:t>
            </a:r>
            <a:endParaRPr lang="en-GB"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Global</a:t>
            </a:r>
            <a:r>
              <a:rPr lang="en-US" sz="1200" b="1" kern="1200" baseline="0" dirty="0" smtClean="0">
                <a:solidFill>
                  <a:schemeClr val="tx1"/>
                </a:solidFill>
                <a:latin typeface="+mn-lt"/>
                <a:ea typeface="+mn-ea"/>
                <a:cs typeface="+mn-cs"/>
              </a:rPr>
              <a:t> Warming Potential (GWP): </a:t>
            </a:r>
            <a:r>
              <a:rPr lang="en-US" sz="1200" b="0" u="sng" kern="1200" dirty="0" smtClean="0">
                <a:solidFill>
                  <a:schemeClr val="tx1"/>
                </a:solidFill>
                <a:latin typeface="+mn-lt"/>
                <a:ea typeface="+mn-ea"/>
                <a:cs typeface="+mn-cs"/>
              </a:rPr>
              <a:t>Carbon dioxide is the baseline unit</a:t>
            </a:r>
            <a:r>
              <a:rPr lang="en-US" sz="1200" b="0" kern="1200" dirty="0" smtClean="0">
                <a:solidFill>
                  <a:schemeClr val="tx1"/>
                </a:solidFill>
                <a:latin typeface="+mn-lt"/>
                <a:ea typeface="+mn-ea"/>
                <a:cs typeface="+mn-cs"/>
              </a:rPr>
              <a:t> to which all other greenhouse gases are compared and therefore has a GWP of exactly 1. A GWP is calculated over a specific time interval (commonly 20, 100 or 500 years), because some gases remain longer in the atmosphere than others. For example, the 100 year GWP of methane is 25, which means that if the same mass of methane and carbon dioxide were introduced into the atmosphere, that methane will trap 25 times more heat than the carbon dioxide over the next 100 years.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CA7A6-8D1D-4D02-9910-D835042DCB95}"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trike="noStrike" dirty="0" smtClean="0"/>
              <a:t>The most important anthropogenic</a:t>
            </a:r>
            <a:r>
              <a:rPr lang="en-US" strike="noStrike" baseline="0" dirty="0" smtClean="0"/>
              <a:t> </a:t>
            </a:r>
            <a:r>
              <a:rPr lang="en-US" strike="noStrike" dirty="0" smtClean="0"/>
              <a:t>GHG is carbon</a:t>
            </a:r>
            <a:r>
              <a:rPr lang="en-US" strike="noStrike" baseline="0" dirty="0" smtClean="0"/>
              <a:t> dioxide (</a:t>
            </a:r>
            <a:r>
              <a:rPr lang="en-US" strike="noStrike" dirty="0" smtClean="0"/>
              <a:t>CO</a:t>
            </a:r>
            <a:r>
              <a:rPr lang="en-US" strike="noStrike" baseline="-25000" dirty="0" smtClean="0"/>
              <a:t>2</a:t>
            </a:r>
            <a:r>
              <a:rPr lang="en-US" strike="noStrike" baseline="0" dirty="0" smtClean="0"/>
              <a:t>)</a:t>
            </a:r>
            <a:r>
              <a:rPr lang="en-US" strike="noStrike" baseline="-25000" dirty="0" smtClean="0"/>
              <a:t>.</a:t>
            </a:r>
            <a:r>
              <a:rPr lang="en-US" strike="noStrike" baseline="0" dirty="0" smtClean="0"/>
              <a:t> It accounts for around 64% of total </a:t>
            </a:r>
            <a:r>
              <a:rPr lang="en-US" strike="noStrike" baseline="0" dirty="0" err="1" smtClean="0"/>
              <a:t>radiative</a:t>
            </a:r>
            <a:r>
              <a:rPr lang="en-US" strike="noStrike" baseline="0" dirty="0" smtClean="0"/>
              <a:t> forcing due to LLGHGs. </a:t>
            </a:r>
            <a:r>
              <a:rPr lang="en-GB" dirty="0" smtClean="0"/>
              <a:t>Carbon dioxide does not have a specific lifetime because it is continuously cycled between the atmosphere, oceans and land biosphere and its net removal from the atmosphere involves a range of processes with different time scales</a:t>
            </a:r>
            <a:r>
              <a:rPr lang="en-US" strike="noStrike" baseline="0" dirty="0" smtClean="0"/>
              <a:t>. </a:t>
            </a:r>
            <a:r>
              <a:rPr lang="en-US" strike="noStrike" dirty="0" smtClean="0"/>
              <a:t>CO</a:t>
            </a:r>
            <a:r>
              <a:rPr lang="en-US" strike="noStrike" baseline="-25000" dirty="0" smtClean="0"/>
              <a:t>2 </a:t>
            </a:r>
            <a:r>
              <a:rPr lang="en-US" strike="noStrike" baseline="0" dirty="0" smtClean="0"/>
              <a:t>is primarily emitted as a result of burning of fossil fuels, deforestation and forest degradation and iron and steel production. Oceans and forests are the main sequesters of carbon </a:t>
            </a:r>
            <a:r>
              <a:rPr lang="en-US" strike="noStrike" baseline="0" dirty="0" err="1" smtClean="0"/>
              <a:t>i.e</a:t>
            </a:r>
            <a:r>
              <a:rPr lang="en-US" strike="noStrike" baseline="0" dirty="0" smtClean="0"/>
              <a:t> sinks that can absorb </a:t>
            </a:r>
            <a:r>
              <a:rPr lang="en-US" strike="noStrike" dirty="0" smtClean="0"/>
              <a:t>CO</a:t>
            </a:r>
            <a:r>
              <a:rPr lang="en-US" strike="noStrike" baseline="-25000" dirty="0" smtClean="0"/>
              <a:t>2 </a:t>
            </a:r>
            <a:r>
              <a:rPr lang="en-US" strike="noStrike" baseline="0" dirty="0" smtClean="0"/>
              <a:t>from the atmosphere. Carbon dioxide is the gas to which all other gases are compared when speaking of Global Warming Potential. Emissions of other greenhouse gases can be converted into </a:t>
            </a:r>
            <a:r>
              <a:rPr lang="en-US" i="1" strike="noStrike" baseline="0" dirty="0" smtClean="0"/>
              <a:t>CO</a:t>
            </a:r>
            <a:r>
              <a:rPr lang="en-US" i="1" strike="noStrike" baseline="-25000" dirty="0" smtClean="0"/>
              <a:t>2</a:t>
            </a:r>
            <a:r>
              <a:rPr lang="en-US" i="1" strike="noStrike" baseline="0" dirty="0" smtClean="0"/>
              <a:t> equivalent emissions</a:t>
            </a:r>
            <a:r>
              <a:rPr lang="en-US" strike="noStrike" baseline="0" dirty="0" smtClean="0"/>
              <a:t>.</a:t>
            </a:r>
          </a:p>
          <a:p>
            <a:endParaRPr lang="en-US" strike="noStrike"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Technical Summary – </a:t>
            </a:r>
            <a:r>
              <a:rPr lang="en-GB" b="0" dirty="0" smtClean="0"/>
              <a:t>Changes in Human and Natural Drivers of Climate</a:t>
            </a: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WMO (2013). Greenhouse Gas Bulletin</a:t>
            </a:r>
          </a:p>
          <a:p>
            <a:endParaRPr lang="en-US" dirty="0" smtClean="0"/>
          </a:p>
          <a:p>
            <a:r>
              <a:rPr lang="en-US" b="1" i="1" dirty="0" smtClean="0"/>
              <a:t>Further information: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contribution of each greenhouse gas to </a:t>
            </a:r>
            <a:r>
              <a:rPr lang="en-GB" dirty="0" err="1" smtClean="0"/>
              <a:t>radiative</a:t>
            </a:r>
            <a:r>
              <a:rPr lang="en-GB" dirty="0" smtClean="0"/>
              <a:t> forcing is determined by </a:t>
            </a:r>
            <a:r>
              <a:rPr lang="fr-CH" dirty="0" err="1" smtClean="0"/>
              <a:t>its</a:t>
            </a:r>
            <a:r>
              <a:rPr lang="fr-CH" dirty="0" smtClean="0"/>
              <a:t> global</a:t>
            </a:r>
            <a:r>
              <a:rPr lang="fr-CH" baseline="0" dirty="0" smtClean="0"/>
              <a:t> </a:t>
            </a:r>
            <a:r>
              <a:rPr lang="fr-CH" baseline="0" dirty="0" err="1" smtClean="0"/>
              <a:t>warming</a:t>
            </a:r>
            <a:r>
              <a:rPr lang="fr-CH" baseline="0" dirty="0" smtClean="0"/>
              <a:t> </a:t>
            </a:r>
            <a:r>
              <a:rPr lang="fr-CH" baseline="0" dirty="0" err="1" smtClean="0"/>
              <a:t>potential</a:t>
            </a:r>
            <a:r>
              <a:rPr lang="en-GB" dirty="0" smtClean="0"/>
              <a:t> and the change in its</a:t>
            </a:r>
            <a:r>
              <a:rPr lang="en-GB" baseline="0" dirty="0" smtClean="0"/>
              <a:t> </a:t>
            </a:r>
            <a:r>
              <a:rPr lang="en-GB" dirty="0" smtClean="0"/>
              <a:t>concentration in the atmosphere over time</a:t>
            </a:r>
            <a:r>
              <a:rPr lang="fr-CH" baseline="0" dirty="0" smtClean="0"/>
              <a:t>. </a:t>
            </a:r>
            <a:endParaRPr lang="en-US" strike="noStrike"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25</a:t>
            </a:fld>
            <a:endParaRPr lang="en-US"/>
          </a:p>
        </p:txBody>
      </p:sp>
    </p:spTree>
    <p:extLst>
      <p:ext uri="{BB962C8B-B14F-4D97-AF65-F5344CB8AC3E}">
        <p14:creationId xmlns="" xmlns:p14="http://schemas.microsoft.com/office/powerpoint/2010/main" val="113505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trike="noStrike" dirty="0" smtClean="0"/>
              <a:t>CO</a:t>
            </a:r>
            <a:r>
              <a:rPr lang="en-US" b="1" strike="noStrike" baseline="-25000" dirty="0" smtClean="0"/>
              <a:t>2 </a:t>
            </a:r>
            <a:r>
              <a:rPr lang="en-US" b="1" dirty="0" smtClean="0"/>
              <a:t>levels in the atmosphere</a:t>
            </a:r>
            <a:r>
              <a:rPr lang="en-US" dirty="0" smtClean="0"/>
              <a:t> have been </a:t>
            </a:r>
            <a:r>
              <a:rPr lang="en-US" u="sng" dirty="0" smtClean="0"/>
              <a:t>increasing steadily over the past 200 years</a:t>
            </a:r>
            <a:r>
              <a:rPr lang="en-US" dirty="0" smtClean="0"/>
              <a:t>. This is </a:t>
            </a:r>
            <a:r>
              <a:rPr lang="en-US" b="1" u="sng" dirty="0" smtClean="0"/>
              <a:t>due to the increased use of fossil fuels</a:t>
            </a:r>
            <a:r>
              <a:rPr lang="en-US" dirty="0" smtClean="0"/>
              <a:t> as well as an </a:t>
            </a:r>
            <a:r>
              <a:rPr lang="en-US" b="1" u="sng" dirty="0" smtClean="0"/>
              <a:t>increase in deforestation</a:t>
            </a:r>
            <a:r>
              <a:rPr lang="en-US" dirty="0" smtClean="0"/>
              <a:t>, both of which </a:t>
            </a:r>
            <a:r>
              <a:rPr lang="en-US" u="sng" dirty="0" smtClean="0"/>
              <a:t>release vast amounts of </a:t>
            </a:r>
            <a:r>
              <a:rPr lang="en-US" u="sng" strike="noStrike" dirty="0" smtClean="0"/>
              <a:t>CO</a:t>
            </a:r>
            <a:r>
              <a:rPr lang="en-US" u="sng" strike="noStrike" baseline="-25000" dirty="0" smtClean="0"/>
              <a:t>2</a:t>
            </a:r>
            <a:r>
              <a:rPr lang="en-US" u="sng" dirty="0" smtClean="0"/>
              <a:t> into the atmosphere</a:t>
            </a:r>
            <a:r>
              <a:rPr lang="en-US" dirty="0" smtClean="0"/>
              <a:t>. Today’s concentration of </a:t>
            </a:r>
            <a:r>
              <a:rPr lang="en-US" strike="noStrike" dirty="0" smtClean="0"/>
              <a:t>CO</a:t>
            </a:r>
            <a:r>
              <a:rPr lang="en-US" strike="noStrike" baseline="-25000" dirty="0" smtClean="0"/>
              <a:t>2</a:t>
            </a:r>
            <a:r>
              <a:rPr lang="en-US" dirty="0" smtClean="0"/>
              <a:t> is believed to be the highest it has been in the past 800,000 years.</a:t>
            </a:r>
            <a:r>
              <a:rPr lang="en-US" baseline="0" dirty="0" smtClean="0"/>
              <a:t> </a:t>
            </a:r>
            <a:r>
              <a:rPr lang="en-US" strike="noStrike" dirty="0" smtClean="0"/>
              <a:t>CO</a:t>
            </a:r>
            <a:r>
              <a:rPr lang="en-US" strike="noStrike" baseline="-25000" dirty="0" smtClean="0"/>
              <a:t>2</a:t>
            </a:r>
            <a:r>
              <a:rPr lang="en-US" dirty="0" smtClean="0"/>
              <a:t> concentrations increased by about 100 </a:t>
            </a:r>
            <a:r>
              <a:rPr lang="en-US" dirty="0" err="1" smtClean="0"/>
              <a:t>ppm</a:t>
            </a:r>
            <a:r>
              <a:rPr lang="en-US" dirty="0" smtClean="0"/>
              <a:t> (parts per million)  since the industrial revolution and exceeded </a:t>
            </a:r>
            <a:r>
              <a:rPr lang="en-GB" dirty="0" smtClean="0"/>
              <a:t>the symbolic 400 </a:t>
            </a:r>
            <a:r>
              <a:rPr lang="en-GB" dirty="0" err="1" smtClean="0"/>
              <a:t>ppm</a:t>
            </a:r>
            <a:r>
              <a:rPr lang="en-GB" dirty="0" smtClean="0"/>
              <a:t> </a:t>
            </a:r>
            <a:r>
              <a:rPr lang="en-GB" dirty="0" err="1" smtClean="0"/>
              <a:t>threshhold</a:t>
            </a:r>
            <a:r>
              <a:rPr lang="en-GB" dirty="0" smtClean="0"/>
              <a:t> at several atmosphere</a:t>
            </a:r>
            <a:r>
              <a:rPr lang="en-GB" baseline="0" dirty="0" smtClean="0"/>
              <a:t> watch </a:t>
            </a:r>
            <a:r>
              <a:rPr lang="en-GB" dirty="0" smtClean="0"/>
              <a:t>stations</a:t>
            </a:r>
            <a:r>
              <a:rPr lang="en-GB" baseline="0" dirty="0" smtClean="0"/>
              <a:t> during 2012</a:t>
            </a:r>
            <a:r>
              <a:rPr lang="en-US" dirty="0" smtClean="0"/>
              <a:t>. Figure [left] shows the increase in </a:t>
            </a:r>
            <a:r>
              <a:rPr lang="en-US" strike="noStrike" dirty="0" smtClean="0"/>
              <a:t>CO</a:t>
            </a:r>
            <a:r>
              <a:rPr lang="en-US" strike="noStrike" baseline="-25000" dirty="0" smtClean="0"/>
              <a:t>2</a:t>
            </a:r>
            <a:r>
              <a:rPr lang="en-US" dirty="0" smtClean="0"/>
              <a:t> concentrations between 1955 and 2015.  Figure [right] shows the annual growth rate of </a:t>
            </a:r>
            <a:r>
              <a:rPr lang="en-US" strike="noStrike" dirty="0" smtClean="0"/>
              <a:t>CO</a:t>
            </a:r>
            <a:r>
              <a:rPr lang="en-US" strike="noStrike" baseline="-25000" dirty="0" smtClean="0"/>
              <a:t>2</a:t>
            </a:r>
            <a:r>
              <a:rPr lang="en-US" dirty="0" smtClean="0"/>
              <a:t> concentrations during 1985 - 2012.</a:t>
            </a:r>
          </a:p>
          <a:p>
            <a:pPr marL="0" marR="0" indent="0" algn="r"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b="0" dirty="0"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err="1" smtClean="0"/>
              <a:t>Boden</a:t>
            </a:r>
            <a:r>
              <a:rPr lang="en-US" dirty="0" smtClean="0"/>
              <a:t>, T.A., </a:t>
            </a:r>
            <a:r>
              <a:rPr lang="en-US" dirty="0" err="1" smtClean="0"/>
              <a:t>Marland</a:t>
            </a:r>
            <a:r>
              <a:rPr lang="en-US" dirty="0" smtClean="0"/>
              <a:t>, G., and Andres, R.J. (2015). </a:t>
            </a:r>
            <a:r>
              <a:rPr lang="en-US" dirty="0" smtClean="0">
                <a:hlinkClick r:id="rId3"/>
              </a:rPr>
              <a:t>National CO</a:t>
            </a:r>
            <a:r>
              <a:rPr lang="en-US" baseline="-25000" dirty="0" smtClean="0">
                <a:hlinkClick r:id="rId3"/>
              </a:rPr>
              <a:t>2</a:t>
            </a:r>
            <a:r>
              <a:rPr lang="en-US" dirty="0" smtClean="0">
                <a:hlinkClick r:id="rId3"/>
              </a:rPr>
              <a:t> Emissions from Fossil-Fuel Burning, Cement Manufacture, and Gas Flaring: 1751-2011</a:t>
            </a:r>
            <a:endParaRPr lang="en-US"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second</a:t>
            </a:r>
            <a:r>
              <a:rPr lang="en-US" b="1" baseline="0" dirty="0" smtClean="0"/>
              <a:t> most significant anthropogenic GHG</a:t>
            </a:r>
            <a:r>
              <a:rPr lang="en-US" baseline="0" dirty="0" smtClean="0"/>
              <a:t> is methane (CH</a:t>
            </a:r>
            <a:r>
              <a:rPr lang="en-US" baseline="-25000" dirty="0" smtClean="0"/>
              <a:t>4</a:t>
            </a:r>
            <a:r>
              <a:rPr lang="en-US" baseline="0" dirty="0" smtClean="0"/>
              <a:t>) which contributes to approximately 18% of total </a:t>
            </a:r>
            <a:r>
              <a:rPr lang="en-US" baseline="0" dirty="0" err="1" smtClean="0"/>
              <a:t>radiative</a:t>
            </a:r>
            <a:r>
              <a:rPr lang="en-US" baseline="0" dirty="0" smtClean="0"/>
              <a:t> forcing due to LLGHGs. </a:t>
            </a:r>
            <a:r>
              <a:rPr lang="en-GB" sz="1200" dirty="0" smtClean="0"/>
              <a:t>Approximately 40% of methane is emitted into the atmosphere by natural sources (e.g. wetlands and termites).</a:t>
            </a:r>
            <a:r>
              <a:rPr lang="en-GB" sz="1200" baseline="0" dirty="0" smtClean="0"/>
              <a:t> </a:t>
            </a:r>
            <a:r>
              <a:rPr lang="en-GB" sz="1200" dirty="0" smtClean="0"/>
              <a:t>About </a:t>
            </a:r>
            <a:r>
              <a:rPr lang="en-GB" sz="1200" b="1" dirty="0" smtClean="0"/>
              <a:t>60% comes from human activities</a:t>
            </a:r>
            <a:r>
              <a:rPr lang="en-GB" sz="1200" dirty="0" smtClean="0"/>
              <a:t> (e.g. </a:t>
            </a:r>
            <a:r>
              <a:rPr lang="en-GB" sz="1200" u="sng" dirty="0" smtClean="0"/>
              <a:t>cattle breeding</a:t>
            </a:r>
            <a:r>
              <a:rPr lang="en-GB" sz="1200" dirty="0" smtClean="0"/>
              <a:t>, </a:t>
            </a:r>
            <a:r>
              <a:rPr lang="en-GB" sz="1200" u="sng" dirty="0" smtClean="0"/>
              <a:t>rice agriculture</a:t>
            </a:r>
            <a:r>
              <a:rPr lang="en-GB" sz="1200" dirty="0" smtClean="0"/>
              <a:t>, </a:t>
            </a:r>
            <a:r>
              <a:rPr lang="en-GB" sz="1200" u="sng" dirty="0" smtClean="0"/>
              <a:t>fossil fuel exploitation</a:t>
            </a:r>
            <a:r>
              <a:rPr lang="en-GB" sz="1200" dirty="0" smtClean="0"/>
              <a:t>, </a:t>
            </a:r>
            <a:r>
              <a:rPr lang="en-GB" sz="1200" u="sng" dirty="0" smtClean="0"/>
              <a:t>landfills</a:t>
            </a:r>
            <a:r>
              <a:rPr lang="en-GB" sz="1200" dirty="0" smtClean="0"/>
              <a:t> and </a:t>
            </a:r>
            <a:r>
              <a:rPr lang="en-GB" sz="1200" u="sng" dirty="0" smtClean="0"/>
              <a:t>biomass burning</a:t>
            </a:r>
            <a:r>
              <a:rPr lang="en-GB" sz="1200" dirty="0" smtClean="0"/>
              <a:t>).</a:t>
            </a:r>
            <a:r>
              <a:rPr lang="en-US" baseline="0" dirty="0" smtClean="0"/>
              <a:t>  Methane </a:t>
            </a:r>
            <a:r>
              <a:rPr lang="en-GB" dirty="0" smtClean="0"/>
              <a:t>is mostly removed from the atmosphere by chemical reactions, persisting for about 12 years. Thus although methane is an</a:t>
            </a:r>
            <a:r>
              <a:rPr lang="en-GB" baseline="0" dirty="0" smtClean="0"/>
              <a:t> important </a:t>
            </a:r>
            <a:r>
              <a:rPr lang="en-GB" dirty="0" smtClean="0"/>
              <a:t>greenhouse gas, </a:t>
            </a:r>
            <a:r>
              <a:rPr lang="en-GB" b="1" dirty="0" smtClean="0"/>
              <a:t>its effect is relatively short-lived</a:t>
            </a:r>
            <a:r>
              <a:rPr lang="en-GB" dirty="0" smtClean="0"/>
              <a:t>. </a:t>
            </a:r>
            <a:r>
              <a:rPr lang="en-US" baseline="0" dirty="0" smtClean="0"/>
              <a:t> </a:t>
            </a:r>
            <a:endParaRPr lang="en-GB" sz="120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kern="1200" dirty="0" smtClean="0">
                <a:solidFill>
                  <a:schemeClr val="tx1"/>
                </a:solidFill>
                <a:latin typeface="+mn-lt"/>
                <a:ea typeface="+mn-ea"/>
                <a:cs typeface="+mn-cs"/>
              </a:rPr>
              <a:t>IPCC</a:t>
            </a:r>
            <a:r>
              <a:rPr lang="fr-CH" sz="1200" kern="1200" baseline="0" dirty="0" smtClean="0">
                <a:solidFill>
                  <a:schemeClr val="tx1"/>
                </a:solidFill>
                <a:latin typeface="+mn-lt"/>
                <a:ea typeface="+mn-ea"/>
                <a:cs typeface="+mn-cs"/>
              </a:rPr>
              <a:t> (2007). </a:t>
            </a:r>
            <a:r>
              <a:rPr lang="fr-CH" sz="1200" kern="1200" baseline="0" dirty="0" err="1" smtClean="0">
                <a:solidFill>
                  <a:schemeClr val="tx1"/>
                </a:solidFill>
                <a:latin typeface="+mn-lt"/>
                <a:ea typeface="+mn-ea"/>
                <a:cs typeface="+mn-cs"/>
              </a:rPr>
              <a:t>Fourth</a:t>
            </a:r>
            <a:r>
              <a:rPr lang="fr-CH" sz="1200" kern="1200" baseline="0" dirty="0" smtClean="0">
                <a:solidFill>
                  <a:schemeClr val="tx1"/>
                </a:solidFill>
                <a:latin typeface="+mn-lt"/>
                <a:ea typeface="+mn-ea"/>
                <a:cs typeface="+mn-cs"/>
              </a:rPr>
              <a:t> </a:t>
            </a:r>
            <a:r>
              <a:rPr lang="fr-CH" sz="1200" kern="1200" baseline="0" dirty="0" err="1" smtClean="0">
                <a:solidFill>
                  <a:schemeClr val="tx1"/>
                </a:solidFill>
                <a:latin typeface="+mn-lt"/>
                <a:ea typeface="+mn-ea"/>
                <a:cs typeface="+mn-cs"/>
              </a:rPr>
              <a:t>Assessment</a:t>
            </a:r>
            <a:r>
              <a:rPr lang="fr-CH" sz="1200" kern="1200" baseline="0" dirty="0" smtClean="0">
                <a:solidFill>
                  <a:schemeClr val="tx1"/>
                </a:solidFill>
                <a:latin typeface="+mn-lt"/>
                <a:ea typeface="+mn-ea"/>
                <a:cs typeface="+mn-cs"/>
              </a:rPr>
              <a:t> Report, </a:t>
            </a:r>
            <a:r>
              <a:rPr lang="en-GB" dirty="0" smtClean="0"/>
              <a:t>Working Group I</a:t>
            </a:r>
            <a:r>
              <a:rPr lang="en-GB" baseline="0" dirty="0" smtClean="0"/>
              <a:t> - </a:t>
            </a:r>
            <a:r>
              <a:rPr lang="en-GB" dirty="0" smtClean="0"/>
              <a:t>The Physical Science Basis</a:t>
            </a:r>
            <a:r>
              <a:rPr lang="fr-CH" sz="1200" kern="1200" baseline="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b="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30</a:t>
            </a:fld>
            <a:endParaRPr lang="en-US"/>
          </a:p>
        </p:txBody>
      </p:sp>
    </p:spTree>
    <p:extLst>
      <p:ext uri="{BB962C8B-B14F-4D97-AF65-F5344CB8AC3E}">
        <p14:creationId xmlns="" xmlns:p14="http://schemas.microsoft.com/office/powerpoint/2010/main" val="90614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 shows the atmospheric concentration of methane from 1988 to 2015 in left figure</a:t>
            </a:r>
            <a:r>
              <a:rPr lang="en-US" baseline="0" dirty="0" smtClean="0"/>
              <a:t>, while right figure shows the annually averaged growth rate. </a:t>
            </a:r>
            <a:r>
              <a:rPr lang="en-US" dirty="0" smtClean="0"/>
              <a:t>The </a:t>
            </a:r>
            <a:r>
              <a:rPr lang="en-US" baseline="0" dirty="0" smtClean="0"/>
              <a:t>c</a:t>
            </a:r>
            <a:r>
              <a:rPr lang="en-US" dirty="0" smtClean="0"/>
              <a:t>oncentration of CH</a:t>
            </a:r>
            <a:r>
              <a:rPr lang="en-US" baseline="-25000" dirty="0" smtClean="0"/>
              <a:t>4 </a:t>
            </a:r>
            <a:r>
              <a:rPr lang="en-US" dirty="0" smtClean="0"/>
              <a:t>has more than doubled since pre-industrial times (from approximately 700</a:t>
            </a:r>
            <a:r>
              <a:rPr lang="en-US" baseline="0" dirty="0" smtClean="0"/>
              <a:t> </a:t>
            </a:r>
            <a:r>
              <a:rPr lang="en-US" dirty="0" smtClean="0"/>
              <a:t>parts</a:t>
            </a:r>
            <a:r>
              <a:rPr lang="en-US" baseline="0" dirty="0" smtClean="0"/>
              <a:t> </a:t>
            </a:r>
            <a:r>
              <a:rPr lang="en-US" dirty="0" smtClean="0"/>
              <a:t>per billion in 1750</a:t>
            </a:r>
            <a:r>
              <a:rPr lang="en-US" baseline="0" dirty="0" smtClean="0"/>
              <a:t> </a:t>
            </a:r>
            <a:r>
              <a:rPr lang="en-US" dirty="0" smtClean="0"/>
              <a:t> to 1819 ppb in 2012 ). </a:t>
            </a:r>
            <a:r>
              <a:rPr lang="en-GB" dirty="0" smtClean="0"/>
              <a:t>Since 2007, atmospheric methane has been increasing again after a temporary period of levelling-off. </a:t>
            </a:r>
          </a:p>
          <a:p>
            <a:pPr marL="0" marR="0" indent="0" algn="r"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2A9C2-4130-469D-9852-4521BF3BB272}" type="slidenum">
              <a:rPr lang="en-US"/>
              <a:pPr fontAlgn="base">
                <a:spcBef>
                  <a:spcPct val="0"/>
                </a:spcBef>
                <a:spcAft>
                  <a:spcPct val="0"/>
                </a:spcAft>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This</a:t>
            </a:r>
            <a:r>
              <a:rPr lang="fr-CH" baseline="0" dirty="0" smtClean="0"/>
              <a:t> section </a:t>
            </a:r>
            <a:r>
              <a:rPr lang="fr-CH" baseline="0" dirty="0" err="1" smtClean="0"/>
              <a:t>describes</a:t>
            </a:r>
            <a:r>
              <a:rPr lang="fr-CH" baseline="0" dirty="0" smtClean="0"/>
              <a:t> </a:t>
            </a:r>
            <a:r>
              <a:rPr lang="fr-CH" baseline="0" dirty="0" err="1" smtClean="0"/>
              <a:t>some</a:t>
            </a:r>
            <a:r>
              <a:rPr lang="fr-CH" baseline="0" dirty="0" smtClean="0"/>
              <a:t> of the main </a:t>
            </a:r>
            <a:r>
              <a:rPr lang="fr-CH" baseline="0" dirty="0" err="1" smtClean="0"/>
              <a:t>observed</a:t>
            </a:r>
            <a:r>
              <a:rPr lang="fr-CH" baseline="0" dirty="0" smtClean="0"/>
              <a:t> changes in the </a:t>
            </a:r>
            <a:r>
              <a:rPr lang="fr-CH" baseline="0" dirty="0" err="1" smtClean="0"/>
              <a:t>climate</a:t>
            </a:r>
            <a:r>
              <a:rPr lang="fr-CH" baseline="0" dirty="0" smtClean="0"/>
              <a:t> </a:t>
            </a:r>
            <a:r>
              <a:rPr lang="fr-CH" baseline="0" dirty="0" err="1" smtClean="0"/>
              <a:t>since</a:t>
            </a:r>
            <a:r>
              <a:rPr lang="fr-CH" baseline="0" dirty="0" smtClean="0"/>
              <a:t> the </a:t>
            </a:r>
            <a:r>
              <a:rPr lang="fr-CH" baseline="0" dirty="0" err="1" smtClean="0"/>
              <a:t>industrial</a:t>
            </a:r>
            <a:r>
              <a:rPr lang="fr-CH" baseline="0" dirty="0" smtClean="0"/>
              <a:t> </a:t>
            </a:r>
            <a:r>
              <a:rPr lang="fr-CH" baseline="0" dirty="0" err="1" smtClean="0"/>
              <a:t>revolution</a:t>
            </a:r>
            <a:r>
              <a:rPr lang="fr-CH" baseline="0" dirty="0" smtClean="0"/>
              <a:t>. It looks </a:t>
            </a:r>
            <a:r>
              <a:rPr lang="fr-CH" baseline="0" dirty="0" err="1" smtClean="0"/>
              <a:t>at</a:t>
            </a:r>
            <a:r>
              <a:rPr lang="fr-CH" baseline="0" dirty="0" smtClean="0"/>
              <a:t> changes in surface </a:t>
            </a:r>
            <a:r>
              <a:rPr lang="fr-CH" baseline="0" dirty="0" err="1" smtClean="0"/>
              <a:t>temperature</a:t>
            </a:r>
            <a:r>
              <a:rPr lang="fr-CH" baseline="0" dirty="0" smtClean="0"/>
              <a:t>, </a:t>
            </a:r>
            <a:r>
              <a:rPr lang="fr-CH" baseline="0" dirty="0" err="1" smtClean="0"/>
              <a:t>precipitation</a:t>
            </a:r>
            <a:r>
              <a:rPr lang="fr-CH" baseline="0" dirty="0" smtClean="0"/>
              <a:t> </a:t>
            </a:r>
            <a:r>
              <a:rPr lang="fr-CH" baseline="0" dirty="0" err="1" smtClean="0"/>
              <a:t>levels</a:t>
            </a:r>
            <a:r>
              <a:rPr lang="fr-CH" baseline="0" dirty="0" smtClean="0"/>
              <a:t>, </a:t>
            </a:r>
            <a:r>
              <a:rPr lang="fr-CH" baseline="0" dirty="0" err="1" smtClean="0"/>
              <a:t>ocean</a:t>
            </a:r>
            <a:r>
              <a:rPr lang="fr-CH" baseline="0" dirty="0" smtClean="0"/>
              <a:t> </a:t>
            </a:r>
            <a:r>
              <a:rPr lang="fr-CH" baseline="0" dirty="0" err="1" smtClean="0"/>
              <a:t>warming</a:t>
            </a:r>
            <a:r>
              <a:rPr lang="fr-CH" baseline="0" dirty="0" smtClean="0"/>
              <a:t> and acidification, </a:t>
            </a:r>
            <a:r>
              <a:rPr lang="fr-CH" baseline="0" dirty="0" err="1" smtClean="0"/>
              <a:t>sea</a:t>
            </a:r>
            <a:r>
              <a:rPr lang="fr-CH" baseline="0" dirty="0" smtClean="0"/>
              <a:t>-</a:t>
            </a:r>
            <a:r>
              <a:rPr lang="fr-CH" baseline="0" dirty="0" err="1" smtClean="0"/>
              <a:t>level</a:t>
            </a:r>
            <a:r>
              <a:rPr lang="fr-CH" baseline="0" dirty="0" smtClean="0"/>
              <a:t> </a:t>
            </a:r>
            <a:r>
              <a:rPr lang="fr-CH" baseline="0" dirty="0" err="1" smtClean="0"/>
              <a:t>rise</a:t>
            </a:r>
            <a:r>
              <a:rPr lang="fr-CH" baseline="0" dirty="0" smtClean="0"/>
              <a:t>, </a:t>
            </a:r>
            <a:r>
              <a:rPr lang="fr-CH" baseline="0" dirty="0" err="1" smtClean="0"/>
              <a:t>Arctic</a:t>
            </a:r>
            <a:r>
              <a:rPr lang="fr-CH" baseline="0" dirty="0" smtClean="0"/>
              <a:t> </a:t>
            </a:r>
            <a:r>
              <a:rPr lang="fr-CH" baseline="0" dirty="0" err="1" smtClean="0"/>
              <a:t>sea</a:t>
            </a:r>
            <a:r>
              <a:rPr lang="fr-CH" baseline="0" dirty="0" smtClean="0"/>
              <a:t> </a:t>
            </a:r>
            <a:r>
              <a:rPr lang="fr-CH" baseline="0" dirty="0" err="1" smtClean="0"/>
              <a:t>ice</a:t>
            </a:r>
            <a:r>
              <a:rPr lang="fr-CH" baseline="0" dirty="0" smtClean="0"/>
              <a:t> </a:t>
            </a:r>
            <a:r>
              <a:rPr lang="fr-CH" baseline="0" dirty="0" err="1" smtClean="0"/>
              <a:t>extent</a:t>
            </a:r>
            <a:r>
              <a:rPr lang="fr-CH" baseline="0" dirty="0" smtClean="0"/>
              <a:t>, as </a:t>
            </a:r>
            <a:r>
              <a:rPr lang="fr-CH" baseline="0" dirty="0" err="1" smtClean="0"/>
              <a:t>well</a:t>
            </a:r>
            <a:r>
              <a:rPr lang="fr-CH" baseline="0" dirty="0" smtClean="0"/>
              <a:t> as </a:t>
            </a:r>
            <a:r>
              <a:rPr lang="en-US" sz="1200" dirty="0" smtClean="0"/>
              <a:t>observed changes in physical and biological systems. Th</a:t>
            </a:r>
            <a:r>
              <a:rPr lang="en-US" sz="1200" baseline="0" dirty="0" smtClean="0"/>
              <a:t>e section concludes with a discussion of whether the recent increase in extreme weather events (such as cyclones and floods) can be attributed to anthropogenic climate change. </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33</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a:t>
            </a:r>
            <a:r>
              <a:rPr lang="en-US" baseline="0" dirty="0" smtClean="0"/>
              <a:t>figure</a:t>
            </a:r>
            <a:r>
              <a:rPr lang="en-US" dirty="0" smtClean="0"/>
              <a:t> illustrates how the average</a:t>
            </a:r>
            <a:r>
              <a:rPr lang="en-US" baseline="0" dirty="0" smtClean="0"/>
              <a:t>d land and ocean surface temperature</a:t>
            </a:r>
            <a:r>
              <a:rPr lang="en-US" dirty="0" smtClean="0"/>
              <a:t> has changed between 1850</a:t>
            </a:r>
            <a:r>
              <a:rPr lang="en-US" baseline="0" dirty="0" smtClean="0"/>
              <a:t> and 2012</a:t>
            </a:r>
            <a:r>
              <a:rPr lang="en-US" dirty="0" smtClean="0"/>
              <a:t>. The annual</a:t>
            </a:r>
            <a:r>
              <a:rPr lang="en-US" baseline="0" dirty="0" smtClean="0"/>
              <a:t> </a:t>
            </a:r>
            <a:r>
              <a:rPr lang="en-US" dirty="0" smtClean="0"/>
              <a:t>temperature average has always varied, with cold and warm periods alternating.</a:t>
            </a:r>
            <a:r>
              <a:rPr lang="en-US" baseline="0" dirty="0" smtClean="0"/>
              <a:t> However, it is clear that each of the last three decades has been successively warmer at the Earth’s surface than any preceding decade since 1850. </a:t>
            </a:r>
          </a:p>
          <a:p>
            <a:pPr eaLnBrk="1" hangingPunct="1">
              <a:spcBef>
                <a:spcPct val="0"/>
              </a:spcBef>
            </a:pPr>
            <a:endParaRPr lang="en-US" baseline="0" dirty="0" smtClean="0"/>
          </a:p>
          <a:p>
            <a:pPr eaLnBrk="1" hangingPunct="1">
              <a:spcBef>
                <a:spcPct val="0"/>
              </a:spcBef>
            </a:pPr>
            <a:r>
              <a:rPr lang="en-GB" baseline="0" dirty="0" smtClean="0"/>
              <a:t>The temperature increase is widespread across the world, but there are important regional variations. Warming has been most marked in the northern Polar Regions.</a:t>
            </a:r>
            <a:endParaRPr lang="en-US" baseline="0" dirty="0" smtClean="0"/>
          </a:p>
          <a:p>
            <a:pPr eaLnBrk="1" hangingPunct="1">
              <a:spcBef>
                <a:spcPct val="0"/>
              </a:spcBef>
            </a:pPr>
            <a:endParaRPr lang="en-US" baseline="0"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 pp 3-4</a:t>
            </a: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baseline="0" dirty="0" smtClean="0"/>
              <a:t>Observations show that changes are occurring in the amount, intensity, frequency and type of precipitation. These aspects of precipitation generally exhibit large natural variability, and El Niño and other natural climate fluctuations have a substantial influence. Over the past century, however, pronounced long-term trends in precipitation amounts have been observed: significantly wetter in eastern North and South America, northern Europe and northern and central Asia, but drier in the Sahel, southern Africa, the Mediterranean and southern Asia. Moreover, widespread increases in heavy precipitation events have been observed, even in places where total amounts have decreased. </a:t>
            </a:r>
            <a:r>
              <a:rPr lang="en-US" b="0" dirty="0" smtClean="0"/>
              <a:t>The</a:t>
            </a:r>
            <a:r>
              <a:rPr lang="en-US" b="0" baseline="0" dirty="0" smtClean="0"/>
              <a:t> two maps show the observed precipitation change from 1901 to 2010 and 1951 to 2010.  </a:t>
            </a:r>
            <a:endParaRPr lang="en-US" baseline="0" dirty="0" smtClean="0"/>
          </a:p>
          <a:p>
            <a:pPr eaLnBrk="1" hangingPunct="1">
              <a:spcBef>
                <a:spcPct val="0"/>
              </a:spcBef>
            </a:pPr>
            <a:endParaRPr lang="en-US" b="0"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p3</a:t>
            </a:r>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How Is</a:t>
            </a:r>
            <a:r>
              <a:rPr lang="en-GB" sz="1200" i="0" strike="noStrike" kern="1200" baseline="0" dirty="0" smtClean="0">
                <a:solidFill>
                  <a:schemeClr val="tx1"/>
                </a:solidFill>
                <a:effectLst/>
                <a:latin typeface="+mn-lt"/>
                <a:ea typeface="+mn-ea"/>
                <a:cs typeface="+mn-cs"/>
              </a:rPr>
              <a:t> Precipitation Changing</a:t>
            </a:r>
            <a:r>
              <a:rPr lang="en-GB" sz="1200" i="0" strike="noStrike" kern="1200" dirty="0" smtClean="0">
                <a:solidFill>
                  <a:schemeClr val="tx1"/>
                </a:solidFill>
                <a:effectLst/>
                <a:latin typeface="+mn-lt"/>
                <a:ea typeface="+mn-ea"/>
                <a:cs typeface="+mn-cs"/>
              </a:rPr>
              <a:t>?</a:t>
            </a:r>
            <a:endParaRPr lang="en-US" sz="3200" strike="noStrike" dirty="0" smtClean="0"/>
          </a:p>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Ocean</a:t>
            </a:r>
            <a:r>
              <a:rPr lang="en-US" baseline="0" dirty="0" smtClean="0"/>
              <a:t> warming dominates the increase in energy stored in the climate system. Oceans account for more than 90% of the energy accumulated between 1971 and 2010.  60% of the net energy increase is stored in the upper ocean (0-700 m) and about 30% is stored in the ocean below 700 m. The ocean warming is largest near the surface, am the upper 75 m warmed by 0.11°C per decade over the period 1971 to 2010.</a:t>
            </a:r>
          </a:p>
          <a:p>
            <a:pPr eaLnBrk="1" hangingPunct="1">
              <a:spcBef>
                <a:spcPct val="0"/>
              </a:spcBef>
            </a:pPr>
            <a:endParaRPr lang="en-US" baseline="0"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p6</a:t>
            </a: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About 30% of anthropogenic</a:t>
            </a:r>
            <a:r>
              <a:rPr lang="en-US" baseline="0" dirty="0" smtClean="0"/>
              <a:t> </a:t>
            </a:r>
            <a:r>
              <a:rPr lang="en-US" dirty="0" smtClean="0"/>
              <a:t>CO</a:t>
            </a:r>
            <a:r>
              <a:rPr lang="en-US" baseline="-25000" dirty="0" smtClean="0"/>
              <a:t>2</a:t>
            </a:r>
            <a:r>
              <a:rPr lang="en-US" baseline="0" dirty="0" smtClean="0"/>
              <a:t> emissions has been absorbed by the oceans. This leads to ocean acidification. The green curve in the figure shows the decreasing pH of ocean surface water since the late 1980s.  According to the IPCC, the pH of ocean surface water has decreased by 0.1 since the beginning of the industrial era.</a:t>
            </a:r>
            <a:endParaRPr lang="en-US"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p10</a:t>
            </a:r>
            <a:r>
              <a:rPr lang="en-US" dirty="0" smtClean="0"/>
              <a:t> </a:t>
            </a: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rate of sea level rise since the mid-19</a:t>
            </a:r>
            <a:r>
              <a:rPr lang="en-US" baseline="30000" dirty="0" smtClean="0"/>
              <a:t>th</a:t>
            </a:r>
            <a:r>
              <a:rPr lang="en-US" baseline="0" dirty="0" smtClean="0"/>
              <a:t> century has been larger than the mean rate during the previous two millennia. </a:t>
            </a:r>
            <a:r>
              <a:rPr lang="en-GB" sz="1200" dirty="0" smtClean="0">
                <a:solidFill>
                  <a:srgbClr val="FF0000"/>
                </a:solidFill>
              </a:rPr>
              <a:t>Over the past century,</a:t>
            </a:r>
            <a:r>
              <a:rPr lang="en-GB" sz="1200" baseline="0" dirty="0" smtClean="0">
                <a:solidFill>
                  <a:srgbClr val="FF0000"/>
                </a:solidFill>
              </a:rPr>
              <a:t> </a:t>
            </a:r>
            <a:r>
              <a:rPr lang="en-GB" sz="1200" dirty="0" smtClean="0">
                <a:solidFill>
                  <a:srgbClr val="FF0000"/>
                </a:solidFill>
              </a:rPr>
              <a:t>global mean sea level rose by 0.19m. </a:t>
            </a:r>
            <a:r>
              <a:rPr lang="en-US" baseline="0" dirty="0" smtClean="0"/>
              <a:t>Glacier mass loss and ocean thermal expansion from warming together explain about 75% of the observed global mean sea-level rise since the early 1970s.</a:t>
            </a:r>
          </a:p>
          <a:p>
            <a:pPr eaLnBrk="1" hangingPunct="1">
              <a:spcBef>
                <a:spcPct val="0"/>
              </a:spcBef>
            </a:pPr>
            <a:endParaRPr lang="en-US" baseline="0" dirty="0" smtClean="0"/>
          </a:p>
          <a:p>
            <a:pPr algn="r" eaLnBrk="1" hangingPunct="1">
              <a:spcBef>
                <a:spcPct val="0"/>
              </a:spcBef>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p9</a:t>
            </a: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Over the last two decades, the Greenland and Antarctic ice sheets have been losing mass, glaciers have continued to shrink almost worldwide, and Arctic sea ice has continued to decrease in extent. The graph illustrates the decrease in summer sea ice extent in the </a:t>
            </a:r>
            <a:r>
              <a:rPr lang="en-US" baseline="0" dirty="0" err="1" smtClean="0"/>
              <a:t>Artic</a:t>
            </a:r>
            <a:r>
              <a:rPr lang="en-US" baseline="0" dirty="0" smtClean="0"/>
              <a:t>  between 1900 and 2010. The spatial extent has decreased in every season since 1979.</a:t>
            </a:r>
          </a:p>
          <a:p>
            <a:pPr algn="r" eaLnBrk="1" hangingPunct="1">
              <a:spcBef>
                <a:spcPct val="0"/>
              </a:spcBef>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p7</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 shows a number of changes that have been observed in physical (blue) and biological (green) systems between</a:t>
            </a:r>
            <a:r>
              <a:rPr lang="en-US" baseline="0" dirty="0" smtClean="0"/>
              <a:t> 1970 and 2004</a:t>
            </a:r>
            <a:r>
              <a:rPr lang="en-US" dirty="0" smtClean="0"/>
              <a:t>. Biological changes include, for</a:t>
            </a:r>
            <a:r>
              <a:rPr lang="en-US" baseline="0" dirty="0" smtClean="0"/>
              <a:t> example, s</a:t>
            </a:r>
            <a:r>
              <a:rPr lang="en-US" dirty="0" smtClean="0"/>
              <a:t>pecies loss</a:t>
            </a:r>
            <a:r>
              <a:rPr lang="en-US" baseline="0" dirty="0" smtClean="0"/>
              <a:t> and e</a:t>
            </a:r>
            <a:r>
              <a:rPr lang="en-US" dirty="0" smtClean="0"/>
              <a:t>cosystem alterations. Physical changes include,</a:t>
            </a:r>
            <a:r>
              <a:rPr lang="en-US" baseline="0" dirty="0" smtClean="0"/>
              <a:t> for example, c</a:t>
            </a:r>
            <a:r>
              <a:rPr lang="en-US" dirty="0" smtClean="0"/>
              <a:t>hanges in snow cover, changes in glacier density/coverage and run-off. The percentages associated with the observations indicate how many of the reported changes are due to a warming environment. </a:t>
            </a:r>
          </a:p>
          <a:p>
            <a:pPr eaLnBrk="1" hangingPunct="1">
              <a:spcBef>
                <a:spcPct val="0"/>
              </a:spcBef>
            </a:pPr>
            <a:endParaRPr lang="en-US" dirty="0" smtClean="0"/>
          </a:p>
          <a:p>
            <a:pPr algn="r" eaLnBrk="1" hangingPunct="1">
              <a:spcBef>
                <a:spcPct val="0"/>
              </a:spcBef>
            </a:pPr>
            <a:r>
              <a:rPr lang="en-US" dirty="0" smtClean="0"/>
              <a:t>UNEP</a:t>
            </a:r>
            <a:r>
              <a:rPr lang="en-US" baseline="0" dirty="0" smtClean="0"/>
              <a:t> (2009). Climate in Peril</a:t>
            </a: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38FB9-7C1D-40EC-8156-CC79C246672D}" type="slidenum">
              <a:rPr lang="en-US"/>
              <a:pPr fontAlgn="base">
                <a:spcBef>
                  <a:spcPct val="0"/>
                </a:spcBef>
                <a:spcAft>
                  <a:spcPct val="0"/>
                </a:spcAft>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strike="noStrike" dirty="0" smtClean="0"/>
              <a:t>It is important to understand the difference between “</a:t>
            </a:r>
            <a:r>
              <a:rPr lang="en-US" sz="1200" i="1" strike="noStrike" dirty="0" smtClean="0"/>
              <a:t>weather”</a:t>
            </a:r>
            <a:r>
              <a:rPr lang="en-US" sz="1200" strike="noStrike" dirty="0" smtClean="0"/>
              <a:t> and “</a:t>
            </a:r>
            <a:r>
              <a:rPr lang="en-US" sz="1200" i="1" strike="noStrike" dirty="0" smtClean="0"/>
              <a:t>climate</a:t>
            </a:r>
            <a:r>
              <a:rPr lang="en-US" sz="1200" strike="noStrike" dirty="0" smtClean="0"/>
              <a:t>”. W</a:t>
            </a:r>
            <a:r>
              <a:rPr lang="en-US" sz="1200" strike="noStrike" baseline="0" dirty="0" smtClean="0"/>
              <a:t>hat is happening in the </a:t>
            </a:r>
            <a:r>
              <a:rPr lang="en-US" sz="1200" i="1" strike="noStrike" baseline="0" dirty="0" smtClean="0"/>
              <a:t>atmosphere</a:t>
            </a:r>
            <a:r>
              <a:rPr lang="en-US" sz="1200" strike="noStrike" baseline="0" dirty="0" smtClean="0"/>
              <a:t> at any given time is considered “weather” (including e.g. </a:t>
            </a:r>
            <a:r>
              <a:rPr lang="en-GB" sz="1200" strike="noStrike" baseline="0" dirty="0" smtClean="0"/>
              <a:t>wind speed and direction, precipitation, barometric pressure, temperature, and relative humidity)</a:t>
            </a:r>
            <a:r>
              <a:rPr lang="en-US" sz="1200" strike="noStrike" baseline="0" dirty="0" smtClean="0"/>
              <a:t>.  Weather changes in </a:t>
            </a:r>
            <a:r>
              <a:rPr lang="en-US" sz="1100" dirty="0" smtClean="0"/>
              <a:t>the short term (e.g. daily, weekly, monthly).</a:t>
            </a:r>
            <a:r>
              <a:rPr lang="en-US" sz="1100" baseline="0" dirty="0" smtClean="0"/>
              <a:t> </a:t>
            </a:r>
            <a:r>
              <a:rPr lang="en-US" sz="1100" dirty="0" smtClean="0"/>
              <a:t>Climate is average weather and occurs over long time frames  (e.g. 30 years). </a:t>
            </a:r>
            <a:r>
              <a:rPr lang="en-GB" sz="1200" i="0" kern="1200" dirty="0" smtClean="0">
                <a:solidFill>
                  <a:schemeClr val="tx1"/>
                </a:solidFill>
                <a:effectLst/>
                <a:latin typeface="+mn-lt"/>
                <a:ea typeface="+mn-ea"/>
                <a:cs typeface="+mn-cs"/>
              </a:rPr>
              <a:t>A common confusion between weather and climate arises when scientists are asked how they can predict climate 50 years from now when they cannot predict the weather a few weeks from now. The chaotic nature of weather makes it unpredictable beyond a few days. Projecting changes in climate (i.e., long-term average weather) due to changes in atmospheric composition or other factors is a very different and much more manageable issue. As an analogy, while it is impossible to predict the age at which any particular man will die, we can say with high confidence that the average age of death for men in industrialised countries is about 75.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i="0" strike="noStrike" kern="1200" dirty="0" smtClean="0">
              <a:solidFill>
                <a:schemeClr val="tx1"/>
              </a:solidFill>
              <a:effectLst/>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What is the Relationship between Climate Change</a:t>
            </a:r>
            <a:r>
              <a:rPr lang="en-GB" sz="1200" i="0" strike="noStrike" kern="1200" baseline="0" dirty="0" smtClean="0">
                <a:solidFill>
                  <a:schemeClr val="tx1"/>
                </a:solidFill>
                <a:effectLst/>
                <a:latin typeface="+mn-lt"/>
                <a:ea typeface="+mn-ea"/>
                <a:cs typeface="+mn-cs"/>
              </a:rPr>
              <a:t> </a:t>
            </a:r>
            <a:r>
              <a:rPr lang="en-GB" sz="1200" i="0" strike="noStrike" kern="1200" dirty="0" smtClean="0">
                <a:solidFill>
                  <a:schemeClr val="tx1"/>
                </a:solidFill>
                <a:effectLst/>
                <a:latin typeface="+mn-lt"/>
                <a:ea typeface="+mn-ea"/>
                <a:cs typeface="+mn-cs"/>
              </a:rPr>
              <a:t>and Weather?</a:t>
            </a:r>
            <a:endParaRPr lang="en-US" sz="3200" strike="noStrik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mn-lt"/>
                <a:ea typeface="+mn-ea"/>
                <a:cs typeface="+mn-cs"/>
              </a:rPr>
              <a:t>Further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IPCC defines climate as follows: “</a:t>
            </a:r>
            <a:r>
              <a:rPr lang="en-GB" sz="1200" kern="1200" dirty="0" smtClean="0">
                <a:solidFill>
                  <a:schemeClr val="tx1"/>
                </a:solidFill>
                <a:latin typeface="+mn-lt"/>
                <a:ea typeface="+mn-ea"/>
                <a:cs typeface="+mn-cs"/>
              </a:rPr>
              <a:t>Climate in a narrow sense is usually defined as the average weather, or more rigorously, as the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statistical description in terms of the mean and variability of relevant quantities over a period of time ranging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from months to thousands or millions of years. The classical period for averaging these variables is 30 years,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as defined by the World Meteorological Organization. The relevant quantities are most often surface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variables such as temperature, precipitation and wind. Climate in a wider sense is the state, including 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statistical description, of the climate system.”</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Working Group I Contribution to the IPCC Fifth Assessment Report,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Glossary</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3</a:t>
            </a:fld>
            <a:endParaRPr lang="en-US"/>
          </a:p>
        </p:txBody>
      </p:sp>
    </p:spTree>
    <p:extLst>
      <p:ext uri="{BB962C8B-B14F-4D97-AF65-F5344CB8AC3E}">
        <p14:creationId xmlns="" xmlns:p14="http://schemas.microsoft.com/office/powerpoint/2010/main" val="338553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In a broader sense, climate is the status of the climate system which comprises the </a:t>
            </a:r>
            <a:r>
              <a:rPr lang="en-GB" i="0" dirty="0" smtClean="0"/>
              <a:t>atmosphere, </a:t>
            </a:r>
            <a:r>
              <a:rPr lang="en-GB" dirty="0" smtClean="0"/>
              <a:t>the hydrosphere, the </a:t>
            </a:r>
            <a:r>
              <a:rPr lang="en-GB" dirty="0" err="1" smtClean="0"/>
              <a:t>cryosphere</a:t>
            </a:r>
            <a:r>
              <a:rPr lang="en-GB" dirty="0" smtClean="0"/>
              <a:t>, the surface lithosphere and the </a:t>
            </a:r>
            <a:r>
              <a:rPr lang="en-GB" i="1" dirty="0" smtClean="0"/>
              <a:t>biosphere</a:t>
            </a:r>
            <a:r>
              <a:rPr lang="en-GB" dirty="0" smtClean="0"/>
              <a:t>. These elements all determine the state and dynamics of the Earth’s climate. The graphic</a:t>
            </a:r>
            <a:r>
              <a:rPr lang="en-GB" baseline="0" dirty="0" smtClean="0"/>
              <a:t> illustrates a number of </a:t>
            </a:r>
            <a:r>
              <a:rPr lang="en-US" dirty="0" smtClean="0"/>
              <a:t>both natural and human factors that have</a:t>
            </a:r>
            <a:r>
              <a:rPr lang="en-US" baseline="0" dirty="0" smtClean="0"/>
              <a:t> an influence on the climate. An important mechanism within the climate system is the greenhouse effect which is explained in the following slide.</a:t>
            </a:r>
            <a:endParaRPr lang="en-US"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baseline="0" dirty="0" smtClean="0"/>
              <a:t>IPCC (2007). Climate Change 2007: The Physical Science Basis</a:t>
            </a:r>
          </a:p>
          <a:p>
            <a:pPr eaLnBrk="1" hangingPunct="1">
              <a:spcBef>
                <a:spcPct val="0"/>
              </a:spcBef>
            </a:pPr>
            <a:r>
              <a:rPr lang="en-US" b="1" i="1" dirty="0" smtClean="0"/>
              <a:t>Further</a:t>
            </a:r>
            <a:r>
              <a:rPr lang="en-US" b="1" i="1" baseline="0" dirty="0" smtClean="0"/>
              <a:t> information: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The atmosphere is the envelope of gas surrounding the Earth. The hydrosphere is the part of the climate system containing liquid water at the Earth’s surface and underground (e.g. oceans, rivers, lakes…). The </a:t>
            </a:r>
            <a:r>
              <a:rPr lang="en-GB" dirty="0" err="1" smtClean="0"/>
              <a:t>cryosphere</a:t>
            </a:r>
            <a:r>
              <a:rPr lang="en-GB" dirty="0" smtClean="0"/>
              <a:t> contains water in its frozen state (e.g. glaciers, snow, ice…). The surface lithosphere is the upper layer of solid Earth on land and oceans supporting volcanic activity which influence climate. The biosphere contains all living organisms and </a:t>
            </a:r>
            <a:r>
              <a:rPr lang="en-GB" i="1" dirty="0" smtClean="0"/>
              <a:t>ecosystems</a:t>
            </a:r>
            <a:r>
              <a:rPr lang="en-GB" dirty="0" smtClean="0"/>
              <a:t> over the land and in the oceans. </a:t>
            </a:r>
            <a:endParaRPr lang="fr-CH"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baseline="0" dirty="0" smtClean="0"/>
              <a:t>World Meteorological Organization (WMO) website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33583-D7A8-44CF-958B-56C50E367C52}"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temperature of the Earth results from a balance between energy coming into the Earth from the Sun (solar radiation) and the energy leaving the Earth into outer space. About </a:t>
            </a:r>
            <a:r>
              <a:rPr lang="en-GB" b="1" u="sng" dirty="0" smtClean="0"/>
              <a:t>half the solar radiation striking the Earth and its atmosphere is absorbed at the surface</a:t>
            </a:r>
            <a:r>
              <a:rPr lang="en-GB" dirty="0" smtClean="0"/>
              <a:t>. The </a:t>
            </a:r>
            <a:r>
              <a:rPr lang="en-GB" u="sng" dirty="0" smtClean="0"/>
              <a:t>other half is reflected back into space</a:t>
            </a:r>
            <a:r>
              <a:rPr lang="en-GB" dirty="0" smtClean="0"/>
              <a:t> by clouds, small particles in the atmosphere, snow, ice and deserts at the Earth’s surface. </a:t>
            </a:r>
            <a:r>
              <a:rPr lang="en-GB" b="1" dirty="0" smtClean="0"/>
              <a:t>Part of the energy absorbed at the Earth’s surface is re-admitted to the atmosphere and space</a:t>
            </a:r>
            <a:r>
              <a:rPr lang="en-GB" dirty="0" smtClean="0"/>
              <a:t> in the form of heat (or thermal)</a:t>
            </a:r>
            <a:r>
              <a:rPr lang="en-GB" baseline="0" dirty="0" smtClean="0"/>
              <a:t> </a:t>
            </a:r>
            <a:r>
              <a:rPr lang="en-GB" dirty="0" smtClean="0"/>
              <a:t>energy. The temperature we feel is a measure of this heat energy. In the atmosphere, </a:t>
            </a:r>
            <a:r>
              <a:rPr lang="en-GB" u="sng" dirty="0" smtClean="0"/>
              <a:t>not all thermal radiation emitted by the Earth reaches outer space</a:t>
            </a:r>
            <a:r>
              <a:rPr lang="en-GB" dirty="0" smtClean="0"/>
              <a:t>. </a:t>
            </a:r>
            <a:r>
              <a:rPr lang="en-GB" b="1" dirty="0" smtClean="0"/>
              <a:t>Part of it is absorbed and reflected back to the Earth’s surface by greenhouse gas</a:t>
            </a:r>
            <a:r>
              <a:rPr lang="en-GB" b="1" baseline="0" dirty="0" smtClean="0"/>
              <a:t> (GHG) </a:t>
            </a:r>
            <a:r>
              <a:rPr lang="en-GB" b="1" dirty="0" smtClean="0"/>
              <a:t>molecules and clouds</a:t>
            </a:r>
            <a:r>
              <a:rPr lang="en-GB" dirty="0" smtClean="0"/>
              <a:t> (</a:t>
            </a:r>
            <a:r>
              <a:rPr lang="en-GB" b="1" u="sng" dirty="0" smtClean="0"/>
              <a:t>the greenhouse effect</a:t>
            </a:r>
            <a:r>
              <a:rPr lang="en-GB" dirty="0" smtClean="0"/>
              <a:t>) leading to a </a:t>
            </a:r>
            <a:r>
              <a:rPr lang="en-GB" u="sng" dirty="0" smtClean="0">
                <a:solidFill>
                  <a:srgbClr val="FF0000"/>
                </a:solidFill>
              </a:rPr>
              <a:t>global average of around 15°C, well above the -18°C which would be felt without the natural greenhouse effect</a:t>
            </a:r>
            <a:r>
              <a:rPr lang="en-GB" dirty="0" smtClean="0"/>
              <a:t>. </a:t>
            </a:r>
            <a:r>
              <a:rPr lang="en-US" dirty="0" smtClean="0"/>
              <a:t>The concentrations</a:t>
            </a:r>
            <a:r>
              <a:rPr lang="en-US" baseline="0" dirty="0" smtClean="0"/>
              <a:t> of s</a:t>
            </a:r>
            <a:r>
              <a:rPr lang="en-US" dirty="0" smtClean="0"/>
              <a:t>ome GHGs</a:t>
            </a:r>
            <a:r>
              <a:rPr lang="en-US" baseline="0" dirty="0" smtClean="0"/>
              <a:t>, such as </a:t>
            </a:r>
            <a:r>
              <a:rPr lang="en-GB" i="1" baseline="0" dirty="0" smtClean="0"/>
              <a:t>carbon dioxide</a:t>
            </a:r>
            <a:r>
              <a:rPr lang="en-GB" baseline="0" dirty="0" smtClean="0"/>
              <a:t> (</a:t>
            </a:r>
            <a:r>
              <a:rPr lang="en-GB" sz="1200" b="0" cap="none" dirty="0" smtClean="0">
                <a:solidFill>
                  <a:schemeClr val="tx1"/>
                </a:solidFill>
              </a:rPr>
              <a:t>CO</a:t>
            </a:r>
            <a:r>
              <a:rPr lang="en-GB" sz="1200" b="0" cap="none" baseline="-25000" dirty="0" smtClean="0">
                <a:solidFill>
                  <a:schemeClr val="tx1"/>
                </a:solidFill>
              </a:rPr>
              <a:t>2</a:t>
            </a:r>
            <a:r>
              <a:rPr lang="en-GB" baseline="0" dirty="0" smtClean="0"/>
              <a:t>),</a:t>
            </a:r>
            <a:r>
              <a:rPr lang="en-US" dirty="0" smtClean="0"/>
              <a:t> are significantly influenced by humans, others (such as water vapor) are not</a:t>
            </a:r>
            <a:r>
              <a:rPr lang="en-US" baseline="0" dirty="0" smtClean="0"/>
              <a:t>. </a:t>
            </a:r>
          </a:p>
          <a:p>
            <a:pPr algn="l" eaLnBrk="1" hangingPunct="1">
              <a:spcBef>
                <a:spcPct val="0"/>
              </a:spcBef>
            </a:pPr>
            <a:endParaRPr lang="en-US" b="1" i="1" baseline="0" dirty="0" smtClean="0"/>
          </a:p>
          <a:p>
            <a:pPr algn="l" eaLnBrk="1" hangingPunct="1">
              <a:spcBef>
                <a:spcPct val="0"/>
              </a:spcBef>
            </a:pPr>
            <a:r>
              <a:rPr lang="en-US" b="1" i="1" baseline="0" dirty="0" smtClean="0"/>
              <a:t>Further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GB" baseline="0" dirty="0" smtClean="0"/>
              <a:t>The two </a:t>
            </a:r>
            <a:r>
              <a:rPr lang="en-GB" u="sng" baseline="0" dirty="0" smtClean="0"/>
              <a:t>most abundant gases in the atmosphere, nitrogen (comprising 78% of the dry atmosphere) and oxygen (comprising 21%), exert almost no greenhouse effect</a:t>
            </a:r>
            <a:r>
              <a:rPr lang="en-GB" baseline="0" dirty="0" smtClean="0"/>
              <a:t>. Instead, the greenhouse effect comes from molecules that are more complex and much less common. </a:t>
            </a:r>
            <a:r>
              <a:rPr lang="en-GB" b="1" u="sng" baseline="0" dirty="0" smtClean="0"/>
              <a:t>Water vapour</a:t>
            </a:r>
            <a:r>
              <a:rPr lang="en-GB" b="0" u="sng" baseline="0" dirty="0" smtClean="0"/>
              <a:t> is the most important greenhouse gas</a:t>
            </a:r>
            <a:r>
              <a:rPr lang="en-GB" baseline="0" dirty="0" smtClean="0"/>
              <a:t>, and </a:t>
            </a:r>
            <a:r>
              <a:rPr lang="en-GB" b="1" baseline="0" dirty="0" smtClean="0"/>
              <a:t>carbon dioxide (</a:t>
            </a:r>
            <a:r>
              <a:rPr lang="en-GB" sz="1200" b="1" cap="none" dirty="0" smtClean="0">
                <a:solidFill>
                  <a:schemeClr val="tx1"/>
                </a:solidFill>
              </a:rPr>
              <a:t>CO</a:t>
            </a:r>
            <a:r>
              <a:rPr lang="en-GB" sz="1200" b="1" cap="none" baseline="-25000" dirty="0" smtClean="0">
                <a:solidFill>
                  <a:schemeClr val="tx1"/>
                </a:solidFill>
              </a:rPr>
              <a:t>2</a:t>
            </a:r>
            <a:r>
              <a:rPr lang="en-GB" b="1" baseline="0" dirty="0" smtClean="0"/>
              <a:t>) is the second-most important one</a:t>
            </a:r>
            <a:r>
              <a:rPr lang="en-GB" baseline="0" dirty="0" smtClean="0"/>
              <a:t>. </a:t>
            </a:r>
            <a:r>
              <a:rPr lang="en-GB" b="1" baseline="0" dirty="0" smtClean="0"/>
              <a:t>Methane</a:t>
            </a:r>
            <a:r>
              <a:rPr lang="en-GB" baseline="0" dirty="0" smtClean="0"/>
              <a:t>, </a:t>
            </a:r>
            <a:r>
              <a:rPr lang="en-GB" b="1" baseline="0" dirty="0" smtClean="0"/>
              <a:t>nitrous oxide</a:t>
            </a:r>
            <a:r>
              <a:rPr lang="en-GB" baseline="0" dirty="0" smtClean="0"/>
              <a:t>, </a:t>
            </a:r>
            <a:r>
              <a:rPr lang="en-GB" b="1" i="1" baseline="0" dirty="0" smtClean="0"/>
              <a:t>ozone</a:t>
            </a:r>
            <a:r>
              <a:rPr lang="en-GB" b="1" baseline="0" dirty="0" smtClean="0"/>
              <a:t> </a:t>
            </a:r>
            <a:r>
              <a:rPr lang="en-GB" baseline="0" dirty="0" smtClean="0"/>
              <a:t>and several other gases present in the atmosphere in small amounts also contribute to the greenhouse effect.</a:t>
            </a:r>
            <a:r>
              <a:rPr lang="fr-CH" baseline="0" dirty="0" smtClean="0"/>
              <a:t> [</a:t>
            </a:r>
            <a:r>
              <a:rPr lang="fr-CH" sz="1200" i="0" strike="noStrike" kern="1200" dirty="0" smtClean="0">
                <a:solidFill>
                  <a:schemeClr val="tx1"/>
                </a:solidFill>
                <a:effectLst/>
                <a:latin typeface="+mn-lt"/>
                <a:ea typeface="+mn-ea"/>
                <a:cs typeface="+mn-cs"/>
              </a:rPr>
              <a:t>Source: IPCC]</a:t>
            </a:r>
            <a:endParaRPr lang="en-US" sz="3200" strike="noStrike"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756E3-D6EE-46CF-9CFD-9144E4AA14A3}"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Do you know how the </a:t>
            </a:r>
            <a:r>
              <a:rPr lang="fr-CH" dirty="0" err="1" smtClean="0">
                <a:latin typeface="+mn-lt"/>
              </a:rPr>
              <a:t>greenhouse</a:t>
            </a:r>
            <a:r>
              <a:rPr lang="fr-CH" dirty="0" smtClean="0">
                <a:latin typeface="+mn-lt"/>
              </a:rPr>
              <a:t> </a:t>
            </a:r>
            <a:r>
              <a:rPr lang="fr-CH" dirty="0" err="1" smtClean="0">
                <a:latin typeface="+mn-lt"/>
              </a:rPr>
              <a:t>effect</a:t>
            </a:r>
            <a:r>
              <a:rPr lang="fr-CH" dirty="0" smtClean="0">
                <a:latin typeface="+mn-lt"/>
              </a:rPr>
              <a:t> </a:t>
            </a:r>
            <a:r>
              <a:rPr lang="fr-CH" dirty="0" err="1" smtClean="0">
                <a:latin typeface="+mn-lt"/>
              </a:rPr>
              <a:t>maintains</a:t>
            </a:r>
            <a:r>
              <a:rPr lang="fr-CH" baseline="0" dirty="0" smtClean="0">
                <a:latin typeface="+mn-lt"/>
              </a:rPr>
              <a:t> the surface </a:t>
            </a:r>
            <a:r>
              <a:rPr lang="fr-CH" baseline="0" dirty="0" err="1" smtClean="0">
                <a:latin typeface="+mn-lt"/>
              </a:rPr>
              <a:t>temperature</a:t>
            </a:r>
            <a:r>
              <a:rPr lang="fr-CH" baseline="0" dirty="0" smtClean="0">
                <a:latin typeface="+mn-lt"/>
              </a:rPr>
              <a:t> of the </a:t>
            </a:r>
            <a:r>
              <a:rPr lang="fr-CH" baseline="0" dirty="0" err="1" smtClean="0">
                <a:latin typeface="+mn-lt"/>
              </a:rPr>
              <a:t>Earth</a:t>
            </a:r>
            <a:r>
              <a:rPr lang="fr-CH" dirty="0" smtClean="0">
                <a:latin typeface="+mn-lt"/>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err="1" smtClean="0">
                <a:latin typeface="+mn-lt"/>
              </a:rPr>
              <a:t>Greenhouse</a:t>
            </a:r>
            <a:r>
              <a:rPr lang="fr-CH" dirty="0" smtClean="0">
                <a:latin typeface="+mn-lt"/>
              </a:rPr>
              <a:t> </a:t>
            </a:r>
            <a:r>
              <a:rPr lang="fr-CH" dirty="0" err="1" smtClean="0">
                <a:latin typeface="+mn-lt"/>
              </a:rPr>
              <a:t>effects</a:t>
            </a:r>
            <a:r>
              <a:rPr lang="fr-CH" baseline="0" dirty="0" smtClean="0">
                <a:latin typeface="+mn-lt"/>
              </a:rPr>
              <a:t> </a:t>
            </a:r>
            <a:r>
              <a:rPr lang="fr-CH" baseline="0" dirty="0" err="1" smtClean="0">
                <a:latin typeface="+mn-lt"/>
              </a:rPr>
              <a:t>is</a:t>
            </a:r>
            <a:r>
              <a:rPr lang="fr-CH" baseline="0" dirty="0" smtClean="0">
                <a:latin typeface="+mn-lt"/>
              </a:rPr>
              <a:t> a </a:t>
            </a:r>
            <a:r>
              <a:rPr lang="fr-CH" baseline="0" dirty="0" err="1" smtClean="0">
                <a:latin typeface="+mn-lt"/>
              </a:rPr>
              <a:t>natural</a:t>
            </a:r>
            <a:r>
              <a:rPr lang="fr-CH" baseline="0" dirty="0" smtClean="0">
                <a:latin typeface="+mn-lt"/>
              </a:rPr>
              <a:t> and </a:t>
            </a:r>
            <a:r>
              <a:rPr lang="fr-CH" baseline="0" dirty="0" err="1" smtClean="0">
                <a:latin typeface="+mn-lt"/>
              </a:rPr>
              <a:t>expected</a:t>
            </a:r>
            <a:r>
              <a:rPr lang="fr-CH" baseline="0" dirty="0" smtClean="0">
                <a:latin typeface="+mn-lt"/>
              </a:rPr>
              <a:t> </a:t>
            </a:r>
            <a:r>
              <a:rPr lang="fr-CH" baseline="0" dirty="0" err="1" smtClean="0">
                <a:latin typeface="+mn-lt"/>
              </a:rPr>
              <a:t>phenomenon</a:t>
            </a:r>
            <a:r>
              <a:rPr lang="fr-CH" baseline="0" dirty="0" smtClean="0">
                <a:latin typeface="+mn-lt"/>
              </a:rPr>
              <a:t>. </a:t>
            </a:r>
            <a:r>
              <a:rPr lang="fr-CH" baseline="0" dirty="0" err="1" smtClean="0">
                <a:latin typeface="+mn-lt"/>
              </a:rPr>
              <a:t>Without</a:t>
            </a:r>
            <a:r>
              <a:rPr lang="fr-CH" baseline="0" dirty="0" smtClean="0">
                <a:latin typeface="+mn-lt"/>
              </a:rPr>
              <a:t> </a:t>
            </a:r>
            <a:r>
              <a:rPr lang="fr-CH" baseline="0" dirty="0" err="1" smtClean="0">
                <a:latin typeface="+mn-lt"/>
              </a:rPr>
              <a:t>greenhouse</a:t>
            </a:r>
            <a:r>
              <a:rPr lang="fr-CH" baseline="0" dirty="0" smtClean="0">
                <a:latin typeface="+mn-lt"/>
              </a:rPr>
              <a:t> </a:t>
            </a:r>
            <a:r>
              <a:rPr lang="fr-CH" baseline="0" dirty="0" err="1" smtClean="0">
                <a:latin typeface="+mn-lt"/>
              </a:rPr>
              <a:t>effects</a:t>
            </a:r>
            <a:r>
              <a:rPr lang="fr-CH" baseline="0" dirty="0" smtClean="0">
                <a:latin typeface="+mn-lt"/>
              </a:rPr>
              <a:t> the </a:t>
            </a:r>
            <a:r>
              <a:rPr lang="fr-CH" baseline="0" dirty="0" err="1" smtClean="0">
                <a:latin typeface="+mn-lt"/>
              </a:rPr>
              <a:t>wold</a:t>
            </a:r>
            <a:r>
              <a:rPr lang="fr-CH" baseline="0" dirty="0" smtClean="0">
                <a:latin typeface="+mn-lt"/>
              </a:rPr>
              <a:t> </a:t>
            </a:r>
            <a:r>
              <a:rPr lang="fr-CH" baseline="0" dirty="0" err="1" smtClean="0">
                <a:latin typeface="+mn-lt"/>
              </a:rPr>
              <a:t>become</a:t>
            </a:r>
            <a:r>
              <a:rPr lang="fr-CH" baseline="0" dirty="0" smtClean="0">
                <a:latin typeface="+mn-lt"/>
              </a:rPr>
              <a:t> </a:t>
            </a:r>
            <a:r>
              <a:rPr lang="fr-CH" baseline="0" dirty="0" err="1" smtClean="0">
                <a:latin typeface="+mn-lt"/>
              </a:rPr>
              <a:t>around</a:t>
            </a:r>
            <a:r>
              <a:rPr lang="fr-CH" baseline="0" dirty="0" smtClean="0">
                <a:latin typeface="+mn-lt"/>
              </a:rPr>
              <a:t> 30 </a:t>
            </a:r>
            <a:r>
              <a:rPr lang="fr-CH" baseline="0" dirty="0" err="1" smtClean="0">
                <a:latin typeface="+mn-lt"/>
              </a:rPr>
              <a:t>colder</a:t>
            </a:r>
            <a:r>
              <a:rPr lang="fr-CH" baseline="0" dirty="0" smtClean="0">
                <a:latin typeface="+mn-lt"/>
              </a:rPr>
              <a:t> </a:t>
            </a:r>
            <a:r>
              <a:rPr lang="fr-CH" baseline="0" dirty="0" err="1" smtClean="0">
                <a:latin typeface="+mn-lt"/>
              </a:rPr>
              <a:t>than</a:t>
            </a:r>
            <a:r>
              <a:rPr lang="fr-CH" baseline="0" dirty="0" smtClean="0">
                <a:latin typeface="+mn-lt"/>
              </a:rPr>
              <a:t> </a:t>
            </a:r>
            <a:r>
              <a:rPr lang="fr-CH" baseline="0" dirty="0" err="1" smtClean="0">
                <a:latin typeface="+mn-lt"/>
              </a:rPr>
              <a:t>it</a:t>
            </a:r>
            <a:r>
              <a:rPr lang="fr-CH" baseline="0" dirty="0" smtClean="0">
                <a:latin typeface="+mn-lt"/>
              </a:rPr>
              <a:t> </a:t>
            </a:r>
            <a:r>
              <a:rPr lang="fr-CH" baseline="0" dirty="0" err="1" smtClean="0">
                <a:latin typeface="+mn-lt"/>
              </a:rPr>
              <a:t>is</a:t>
            </a:r>
            <a:r>
              <a:rPr lang="fr-CH" baseline="0" dirty="0" smtClean="0">
                <a:latin typeface="+mn-lt"/>
              </a:rPr>
              <a:t> </a:t>
            </a:r>
            <a:r>
              <a:rPr lang="fr-CH" baseline="0" dirty="0" err="1" smtClean="0">
                <a:latin typeface="+mn-lt"/>
              </a:rPr>
              <a:t>now</a:t>
            </a:r>
            <a:r>
              <a:rPr lang="fr-CH" baseline="0" dirty="0" smtClean="0">
                <a:latin typeface="+mn-lt"/>
              </a:rPr>
              <a:t>.</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8</a:t>
            </a:fld>
            <a:endParaRPr lang="en-US"/>
          </a:p>
        </p:txBody>
      </p:sp>
    </p:spTree>
    <p:extLst>
      <p:ext uri="{BB962C8B-B14F-4D97-AF65-F5344CB8AC3E}">
        <p14:creationId xmlns="" xmlns:p14="http://schemas.microsoft.com/office/powerpoint/2010/main" val="260568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Since the beginning of the 20th century, scientists have been observing a change in the climate that can not be attributed to any of the “natural” influences of the past only. </a:t>
            </a:r>
            <a:r>
              <a:rPr lang="en-GB" b="1" dirty="0" smtClean="0"/>
              <a:t>This change in the climate</a:t>
            </a:r>
            <a:r>
              <a:rPr lang="en-GB" dirty="0" smtClean="0"/>
              <a:t>, </a:t>
            </a:r>
            <a:r>
              <a:rPr lang="en-GB" u="sng" dirty="0" smtClean="0"/>
              <a:t>also known as </a:t>
            </a:r>
            <a:r>
              <a:rPr lang="en-GB" i="1" u="sng" dirty="0" smtClean="0"/>
              <a:t>global warming</a:t>
            </a:r>
            <a:r>
              <a:rPr lang="en-GB" dirty="0" smtClean="0"/>
              <a:t>, has occurred faster than any other climate change recorded by humans.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a:t>
            </a:r>
            <a:r>
              <a:rPr lang="en-GB" baseline="0" dirty="0" smtClean="0"/>
              <a:t> </a:t>
            </a:r>
            <a:r>
              <a:rPr lang="en-GB" b="1" baseline="0" dirty="0" smtClean="0"/>
              <a:t>main cause of global warming</a:t>
            </a:r>
            <a:r>
              <a:rPr lang="en-GB" baseline="0" dirty="0" smtClean="0"/>
              <a:t> is the </a:t>
            </a:r>
            <a:r>
              <a:rPr lang="en-GB" u="sng" baseline="0" dirty="0" smtClean="0"/>
              <a:t>increased concentration of greenhouse gases in the atmosphere since the industrial revolution in the late 18</a:t>
            </a:r>
            <a:r>
              <a:rPr lang="en-GB" u="sng" baseline="30000" dirty="0" smtClean="0"/>
              <a:t>th</a:t>
            </a:r>
            <a:r>
              <a:rPr lang="en-GB" u="sng" baseline="0" dirty="0" smtClean="0"/>
              <a:t> century</a:t>
            </a:r>
            <a:r>
              <a:rPr lang="en-GB" baseline="0" dirty="0" smtClean="0"/>
              <a:t>. The </a:t>
            </a:r>
            <a:r>
              <a:rPr lang="en-GB" dirty="0" smtClean="0"/>
              <a:t>increased amount of gases which</a:t>
            </a:r>
            <a:r>
              <a:rPr lang="en-GB" baseline="0" dirty="0" smtClean="0"/>
              <a:t> absorb and re-emit thermal radiation, </a:t>
            </a:r>
            <a:r>
              <a:rPr lang="en-GB" dirty="0" smtClean="0"/>
              <a:t>has directly led to more heat being retained in the atmosphere and thus an increase in global average surface temperatures. The increase in temperature is also leading to other effects on the climate system. Together these affects are known as </a:t>
            </a:r>
            <a:r>
              <a:rPr lang="en-GB" u="sng" dirty="0" smtClean="0"/>
              <a:t>anthropogenic (human caused) climate change</a:t>
            </a:r>
            <a:r>
              <a:rPr lang="en-GB" dirty="0" smtClean="0"/>
              <a:t>. </a:t>
            </a:r>
            <a:endParaRPr lang="en-US" sz="1200"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baseline="0" dirty="0" smtClean="0"/>
              <a:t>WMO website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baseline="0" dirty="0" smtClean="0"/>
              <a:t>Further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mn-ea"/>
                <a:cs typeface="+mn-cs"/>
              </a:rPr>
              <a:t>Adding more of a greenhouse gas, such as </a:t>
            </a:r>
            <a:r>
              <a:rPr lang="en-GB" dirty="0" smtClean="0"/>
              <a:t>CO</a:t>
            </a:r>
            <a:r>
              <a:rPr lang="en-GB" baseline="-25000" dirty="0" smtClean="0"/>
              <a:t>2,</a:t>
            </a:r>
            <a:r>
              <a:rPr lang="en-GB" sz="1200" b="0" i="0" u="none" strike="noStrike" kern="1200" baseline="0" dirty="0" smtClean="0">
                <a:solidFill>
                  <a:schemeClr val="tx1"/>
                </a:solidFill>
                <a:latin typeface="+mn-lt"/>
                <a:ea typeface="+mn-ea"/>
                <a:cs typeface="+mn-cs"/>
              </a:rPr>
              <a:t> to the atmosphere intensifies the greenhouse effect, thus warming Earth’s climate. </a:t>
            </a:r>
            <a:r>
              <a:rPr lang="en-GB" sz="1200" b="0" i="0" u="sng" strike="noStrike" kern="1200" baseline="0" dirty="0" smtClean="0">
                <a:solidFill>
                  <a:schemeClr val="tx1"/>
                </a:solidFill>
                <a:latin typeface="+mn-lt"/>
                <a:ea typeface="+mn-ea"/>
                <a:cs typeface="+mn-cs"/>
              </a:rPr>
              <a:t>The amount of warming depends on various feedback mechanisms</a:t>
            </a:r>
            <a:r>
              <a:rPr lang="en-GB" sz="1200" b="0" i="0" u="none" strike="noStrike" kern="1200" baseline="0" dirty="0" smtClean="0">
                <a:solidFill>
                  <a:schemeClr val="tx1"/>
                </a:solidFill>
                <a:latin typeface="+mn-lt"/>
                <a:ea typeface="+mn-ea"/>
                <a:cs typeface="+mn-cs"/>
              </a:rPr>
              <a:t>. For example, </a:t>
            </a:r>
            <a:r>
              <a:rPr lang="en-GB" sz="1200" b="1" i="0" u="none" strike="noStrike" kern="1200" baseline="0" dirty="0" smtClean="0">
                <a:solidFill>
                  <a:schemeClr val="tx1"/>
                </a:solidFill>
                <a:latin typeface="+mn-lt"/>
                <a:ea typeface="+mn-ea"/>
                <a:cs typeface="+mn-cs"/>
              </a:rPr>
              <a:t>as the atmosphere warms due to rising levels of greenhouse gases</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its concentration of water vapour increases</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further intensifying the greenhouse effect</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This in turn causes more warming</a:t>
            </a:r>
            <a:r>
              <a:rPr lang="en-GB" sz="1200" b="0" i="0" u="none" strike="noStrike" kern="1200" baseline="0" dirty="0" smtClean="0">
                <a:solidFill>
                  <a:schemeClr val="tx1"/>
                </a:solidFill>
                <a:latin typeface="+mn-lt"/>
                <a:ea typeface="+mn-ea"/>
                <a:cs typeface="+mn-cs"/>
              </a:rPr>
              <a:t>, which </a:t>
            </a:r>
            <a:r>
              <a:rPr lang="en-GB" sz="1200" b="0" i="0" u="sng" strike="noStrike" kern="1200" baseline="0" dirty="0" smtClean="0">
                <a:solidFill>
                  <a:schemeClr val="tx1"/>
                </a:solidFill>
                <a:latin typeface="+mn-lt"/>
                <a:ea typeface="+mn-ea"/>
                <a:cs typeface="+mn-cs"/>
              </a:rPr>
              <a:t>causes an additional increase in water vapour</a:t>
            </a:r>
            <a:r>
              <a:rPr lang="en-GB" sz="1200" b="0" i="0" u="none" strike="noStrike" kern="1200" baseline="0" dirty="0" smtClean="0">
                <a:solidFill>
                  <a:schemeClr val="tx1"/>
                </a:solidFill>
                <a:latin typeface="+mn-lt"/>
                <a:ea typeface="+mn-ea"/>
                <a:cs typeface="+mn-cs"/>
              </a:rPr>
              <a:t>, in a self-reinforcing cycle. </a:t>
            </a:r>
            <a:r>
              <a:rPr lang="en-GB" sz="1200" b="1" i="0" u="none" strike="noStrike" kern="1200" baseline="0" dirty="0" smtClean="0">
                <a:solidFill>
                  <a:schemeClr val="tx1"/>
                </a:solidFill>
                <a:latin typeface="+mn-lt"/>
                <a:ea typeface="+mn-ea"/>
                <a:cs typeface="+mn-cs"/>
              </a:rPr>
              <a:t>This water vapour feedback</a:t>
            </a:r>
            <a:r>
              <a:rPr lang="en-GB" sz="1200" b="0" i="0" u="none" strike="noStrike" kern="1200" baseline="0" dirty="0" smtClean="0">
                <a:solidFill>
                  <a:schemeClr val="tx1"/>
                </a:solidFill>
                <a:latin typeface="+mn-lt"/>
                <a:ea typeface="+mn-ea"/>
                <a:cs typeface="+mn-cs"/>
              </a:rPr>
              <a:t> may be strong enough to approximately </a:t>
            </a:r>
            <a:r>
              <a:rPr lang="en-GB" sz="1200" b="0" i="0" u="sng" strike="noStrike" kern="1200" baseline="0" dirty="0" smtClean="0">
                <a:solidFill>
                  <a:schemeClr val="tx1"/>
                </a:solidFill>
                <a:latin typeface="+mn-lt"/>
                <a:ea typeface="+mn-ea"/>
                <a:cs typeface="+mn-cs"/>
              </a:rPr>
              <a:t>double the increase in the greenhouse effect due to the added </a:t>
            </a:r>
            <a:r>
              <a:rPr lang="en-GB" u="sng" dirty="0" smtClean="0"/>
              <a:t>CO</a:t>
            </a:r>
            <a:r>
              <a:rPr lang="en-GB" u="sng" baseline="-25000" dirty="0" smtClean="0"/>
              <a:t>2</a:t>
            </a:r>
            <a:r>
              <a:rPr lang="en-GB" sz="1200" b="0" i="0" u="sng" strike="noStrike" kern="1200" baseline="0" dirty="0" smtClean="0">
                <a:solidFill>
                  <a:schemeClr val="tx1"/>
                </a:solidFill>
                <a:latin typeface="+mn-lt"/>
                <a:ea typeface="+mn-ea"/>
                <a:cs typeface="+mn-cs"/>
              </a:rPr>
              <a:t> alone</a:t>
            </a:r>
            <a:r>
              <a:rPr lang="en-GB" sz="1200" b="0" i="0" u="none" strike="noStrike" kern="1200" baseline="0" dirty="0" smtClean="0">
                <a:solidFill>
                  <a:schemeClr val="tx1"/>
                </a:solidFill>
                <a:latin typeface="+mn-lt"/>
                <a:ea typeface="+mn-ea"/>
                <a:cs typeface="+mn-cs"/>
              </a:rPr>
              <a:t>.</a:t>
            </a:r>
            <a:endParaRPr lang="en-GB"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What is the Greenhouse</a:t>
            </a:r>
            <a:r>
              <a:rPr lang="en-GB" sz="1200" i="0" strike="noStrike" kern="1200" baseline="0" dirty="0" smtClean="0">
                <a:solidFill>
                  <a:schemeClr val="tx1"/>
                </a:solidFill>
                <a:effectLst/>
                <a:latin typeface="+mn-lt"/>
                <a:ea typeface="+mn-ea"/>
                <a:cs typeface="+mn-cs"/>
              </a:rPr>
              <a:t> Effect</a:t>
            </a:r>
            <a:r>
              <a:rPr lang="en-GB" sz="1200" i="0" strike="noStrike" kern="1200" dirty="0" smtClean="0">
                <a:solidFill>
                  <a:schemeClr val="tx1"/>
                </a:solidFill>
                <a:effectLst/>
                <a:latin typeface="+mn-lt"/>
                <a:ea typeface="+mn-ea"/>
                <a:cs typeface="+mn-cs"/>
              </a:rPr>
              <a:t>?</a:t>
            </a: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9</a:t>
            </a:fld>
            <a:endParaRPr lang="en-US"/>
          </a:p>
        </p:txBody>
      </p:sp>
    </p:spTree>
    <p:extLst>
      <p:ext uri="{BB962C8B-B14F-4D97-AF65-F5344CB8AC3E}">
        <p14:creationId xmlns="" xmlns:p14="http://schemas.microsoft.com/office/powerpoint/2010/main" val="260568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10</a:t>
            </a:fld>
            <a:endParaRPr lang="en-US"/>
          </a:p>
        </p:txBody>
      </p:sp>
    </p:spTree>
    <p:extLst>
      <p:ext uri="{BB962C8B-B14F-4D97-AF65-F5344CB8AC3E}">
        <p14:creationId xmlns="" xmlns:p14="http://schemas.microsoft.com/office/powerpoint/2010/main" val="260568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17287B3-1E04-495B-9B60-F08956C70112}" type="slidenum">
              <a:rPr lang="en-US"/>
              <a:pPr>
                <a:defRPr/>
              </a:pPr>
              <a:t>‹#›</a:t>
            </a:fld>
            <a:endParaRPr lang="en-US"/>
          </a:p>
        </p:txBody>
      </p:sp>
    </p:spTree>
    <p:extLst>
      <p:ext uri="{BB962C8B-B14F-4D97-AF65-F5344CB8AC3E}">
        <p14:creationId xmlns="" xmlns:p14="http://schemas.microsoft.com/office/powerpoint/2010/main" val="41592859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hasCustomPrompt="1"/>
          </p:nvPr>
        </p:nvSpPr>
        <p:spPr>
          <a:xfrm>
            <a:off x="65532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15B2CDE-5FE9-43F6-9FF7-A8FD7CA7C816}" type="slidenum">
              <a:rPr lang="en-US"/>
              <a:pPr>
                <a:defRPr/>
              </a:pPr>
              <a:t>‹#›</a:t>
            </a:fld>
            <a:endParaRPr lang="en-US"/>
          </a:p>
        </p:txBody>
      </p:sp>
    </p:spTree>
    <p:extLst>
      <p:ext uri="{BB962C8B-B14F-4D97-AF65-F5344CB8AC3E}">
        <p14:creationId xmlns="" xmlns:p14="http://schemas.microsoft.com/office/powerpoint/2010/main" val="24418991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hasCustomPrompt="1"/>
          </p:nvPr>
        </p:nvSpPr>
        <p:spPr>
          <a:xfrm>
            <a:off x="612648" y="1600200"/>
            <a:ext cx="8153400" cy="44958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8086BD3-1868-4CED-8D59-5D8005814E33}" type="slidenum">
              <a:rPr lang="en-US" smtClean="0"/>
              <a:pPr>
                <a:defRPr/>
              </a:pPr>
              <a:t>‹#›</a:t>
            </a:fld>
            <a:endParaRPr lang="en-US" dirty="0"/>
          </a:p>
        </p:txBody>
      </p:sp>
    </p:spTree>
    <p:extLst>
      <p:ext uri="{BB962C8B-B14F-4D97-AF65-F5344CB8AC3E}">
        <p14:creationId xmlns="" xmlns:p14="http://schemas.microsoft.com/office/powerpoint/2010/main" val="18240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D2C5002-E835-4AA5-BDC6-9E5928E741D1}" type="slidenum">
              <a:rPr lang="en-US"/>
              <a:pPr>
                <a:defRPr/>
              </a:pPr>
              <a:t>‹#›</a:t>
            </a:fld>
            <a:endParaRPr lang="en-US"/>
          </a:p>
        </p:txBody>
      </p:sp>
    </p:spTree>
    <p:extLst>
      <p:ext uri="{BB962C8B-B14F-4D97-AF65-F5344CB8AC3E}">
        <p14:creationId xmlns="" xmlns:p14="http://schemas.microsoft.com/office/powerpoint/2010/main" val="1172684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9" name="Content Placeholder 8"/>
          <p:cNvSpPr>
            <a:spLocks noGrp="1"/>
          </p:cNvSpPr>
          <p:nvPr>
            <p:ph sz="quarter" idx="1" hasCustomPrompt="1"/>
          </p:nvPr>
        </p:nvSpPr>
        <p:spPr>
          <a:xfrm>
            <a:off x="609600" y="1589567"/>
            <a:ext cx="3886200" cy="45720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hasCustomPrompt="1"/>
          </p:nvPr>
        </p:nvSpPr>
        <p:spPr>
          <a:xfrm>
            <a:off x="4844901" y="1589567"/>
            <a:ext cx="3886200" cy="45720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B128CF1A-DAEF-4D2E-B22B-BC81140570DB}" type="slidenum">
              <a:rPr lang="en-US"/>
              <a:pPr>
                <a:defRPr/>
              </a:pPr>
              <a:t>‹#›</a:t>
            </a:fld>
            <a:endParaRPr lang="en-US"/>
          </a:p>
        </p:txBody>
      </p:sp>
    </p:spTree>
    <p:extLst>
      <p:ext uri="{BB962C8B-B14F-4D97-AF65-F5344CB8AC3E}">
        <p14:creationId xmlns="" xmlns:p14="http://schemas.microsoft.com/office/powerpoint/2010/main" val="8319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lstStyle>
            <a:lvl1pPr>
              <a:defRPr/>
            </a:lvl1pPr>
          </a:lstStyle>
          <a:p>
            <a:r>
              <a:rPr lang="en-US" dirty="0" smtClean="0"/>
              <a:t>click to edit master title style</a:t>
            </a:r>
            <a:endParaRPr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pPr>
              <a:defRPr/>
            </a:pPr>
            <a:fld id="{39953AA2-6B83-455D-A8E3-9603CF60EC49}" type="slidenum">
              <a:rPr lang="en-US"/>
              <a:pPr>
                <a:defRPr/>
              </a:pPr>
              <a:t>‹#›</a:t>
            </a:fld>
            <a:endParaRPr lang="en-US"/>
          </a:p>
        </p:txBody>
      </p:sp>
    </p:spTree>
    <p:extLst>
      <p:ext uri="{BB962C8B-B14F-4D97-AF65-F5344CB8AC3E}">
        <p14:creationId xmlns="" xmlns:p14="http://schemas.microsoft.com/office/powerpoint/2010/main" val="21632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B1FB38E8-3FB4-499E-B533-2281457A6BE0}" type="slidenum">
              <a:rPr lang="en-US"/>
              <a:pPr>
                <a:defRPr/>
              </a:pPr>
              <a:t>‹#›</a:t>
            </a:fld>
            <a:endParaRPr lang="en-US"/>
          </a:p>
        </p:txBody>
      </p:sp>
    </p:spTree>
    <p:extLst>
      <p:ext uri="{BB962C8B-B14F-4D97-AF65-F5344CB8AC3E}">
        <p14:creationId xmlns="" xmlns:p14="http://schemas.microsoft.com/office/powerpoint/2010/main" val="403021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688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lstStyle>
            <a:lvl1pPr algn="l">
              <a:buNone/>
              <a:defRPr sz="44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5F89B6C-A895-4BBC-B4E9-E134805720C0}" type="slidenum">
              <a:rPr lang="en-US"/>
              <a:pPr>
                <a:defRPr/>
              </a:pPr>
              <a:t>‹#›</a:t>
            </a:fld>
            <a:endParaRPr lang="en-US"/>
          </a:p>
        </p:txBody>
      </p:sp>
    </p:spTree>
    <p:extLst>
      <p:ext uri="{BB962C8B-B14F-4D97-AF65-F5344CB8AC3E}">
        <p14:creationId xmlns="" xmlns:p14="http://schemas.microsoft.com/office/powerpoint/2010/main" val="174421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82AC953-90D2-41B7-B8A5-6E57E5929D01}" type="slidenum">
              <a:rPr lang="en-US"/>
              <a:pPr>
                <a:defRPr/>
              </a:pPr>
              <a:t>‹#›</a:t>
            </a:fld>
            <a:endParaRPr lang="en-US"/>
          </a:p>
        </p:txBody>
      </p:sp>
    </p:spTree>
    <p:extLst>
      <p:ext uri="{BB962C8B-B14F-4D97-AF65-F5344CB8AC3E}">
        <p14:creationId xmlns="" xmlns:p14="http://schemas.microsoft.com/office/powerpoint/2010/main" val="35528590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cap="none" baseline="0" dirty="0"/>
          </a:p>
        </p:txBody>
      </p:sp>
      <p:sp>
        <p:nvSpPr>
          <p:cNvPr id="9" name="Rectangle 8"/>
          <p:cNvSpPr/>
          <p:nvPr/>
        </p:nvSpPr>
        <p:spPr>
          <a:xfrm>
            <a:off x="590550" y="1279525"/>
            <a:ext cx="8553450" cy="228600"/>
          </a:xfrm>
          <a:prstGeom prst="rect">
            <a:avLst/>
          </a:prstGeom>
          <a:solidFill>
            <a:srgbClr val="2351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CA25711-DD95-4356-9F6A-6EA6BA2F6993}" type="slidenum">
              <a:rPr lang="en-US"/>
              <a:pPr>
                <a:defRPr/>
              </a:pPr>
              <a:t>‹#›</a:t>
            </a:fld>
            <a:endParaRPr lang="en-US"/>
          </a:p>
        </p:txBody>
      </p:sp>
      <p:pic>
        <p:nvPicPr>
          <p:cNvPr id="16" name="Picture 2" descr="http://uncclearn.org/sites/www.uncclearn.org/files/imagecache/footer_logo/images/focal-points/unceb.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9512" y="6439746"/>
            <a:ext cx="400050" cy="40005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p:nvSpPr>
        <p:spPr>
          <a:xfrm>
            <a:off x="-24766" y="6400800"/>
            <a:ext cx="9168765" cy="457200"/>
          </a:xfrm>
          <a:prstGeom prst="rect">
            <a:avLst/>
          </a:prstGeom>
          <a:solidFill>
            <a:srgbClr val="2351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Footer Placeholder 3"/>
          <p:cNvSpPr txBox="1">
            <a:spLocks/>
          </p:cNvSpPr>
          <p:nvPr/>
        </p:nvSpPr>
        <p:spPr bwMode="auto">
          <a:xfrm>
            <a:off x="579562" y="6401731"/>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100" i="0" u="none" strike="noStrike" kern="1200" cap="none" spc="0" normalizeH="0" baseline="0" noProof="0" dirty="0" smtClean="0">
              <a:ln>
                <a:noFill/>
              </a:ln>
              <a:solidFill>
                <a:srgbClr val="EAEAEA"/>
              </a:solidFill>
              <a:effectLst/>
              <a:uLnTx/>
              <a:uFillTx/>
              <a:latin typeface="Myriad Pro" pitchFamily="34" charset="0"/>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950" dirty="0" smtClean="0">
                <a:solidFill>
                  <a:schemeClr val="bg1">
                    <a:lumMod val="85000"/>
                  </a:schemeClr>
                </a:solidFill>
                <a:latin typeface="Myriad Pro" pitchFamily="34" charset="0"/>
                <a:cs typeface="+mn-cs"/>
              </a:rPr>
              <a:t>One UN Training Service Platform </a:t>
            </a:r>
          </a:p>
          <a:p>
            <a:pPr marL="0" marR="0" lvl="0" indent="0" defTabSz="914400" rtl="0" eaLnBrk="1" fontAlgn="base" latinLnBrk="0" hangingPunct="1">
              <a:lnSpc>
                <a:spcPct val="100000"/>
              </a:lnSpc>
              <a:spcBef>
                <a:spcPct val="0"/>
              </a:spcBef>
              <a:spcAft>
                <a:spcPct val="0"/>
              </a:spcAft>
              <a:buClrTx/>
              <a:buSzTx/>
              <a:buFontTx/>
              <a:buNone/>
              <a:tabLst/>
              <a:defRPr/>
            </a:pPr>
            <a:r>
              <a:rPr lang="en-US" sz="950" dirty="0" smtClean="0">
                <a:solidFill>
                  <a:schemeClr val="bg1">
                    <a:lumMod val="85000"/>
                  </a:schemeClr>
                </a:solidFill>
                <a:latin typeface="Myriad Pro" pitchFamily="34" charset="0"/>
                <a:cs typeface="+mn-cs"/>
              </a:rPr>
              <a:t>on Climate Change: UN </a:t>
            </a:r>
            <a:r>
              <a:rPr lang="en-US" sz="950" dirty="0" err="1" smtClean="0">
                <a:solidFill>
                  <a:schemeClr val="bg1">
                    <a:lumMod val="85000"/>
                  </a:schemeClr>
                </a:solidFill>
                <a:latin typeface="Myriad Pro" pitchFamily="34" charset="0"/>
                <a:cs typeface="+mn-cs"/>
              </a:rPr>
              <a:t>CC:Learn</a:t>
            </a:r>
            <a:endParaRPr lang="en-US" sz="950" cap="none" dirty="0" smtClean="0">
              <a:solidFill>
                <a:schemeClr val="bg1">
                  <a:lumMod val="85000"/>
                </a:schemeClr>
              </a:solidFill>
              <a:latin typeface="Myriad Pro"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100" i="0" u="none" strike="noStrike" kern="1200" cap="none" spc="0" normalizeH="0" baseline="0" noProof="0" dirty="0">
              <a:ln>
                <a:noFill/>
              </a:ln>
              <a:solidFill>
                <a:srgbClr val="EAEAEA"/>
              </a:solidFill>
              <a:effectLst/>
              <a:uLnTx/>
              <a:uFillTx/>
              <a:latin typeface="Myriad Pro" pitchFamily="34" charset="0"/>
              <a:cs typeface="+mn-cs"/>
            </a:endParaRPr>
          </a:p>
        </p:txBody>
      </p:sp>
      <p:pic>
        <p:nvPicPr>
          <p:cNvPr id="19" name="Picture 2" descr="http://uncclearn.org/sites/www.uncclearn.org/files/imagecache/footer_logo/images/focal-points/unceb.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9512" y="6439746"/>
            <a:ext cx="40005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PTP\Desktop\Franz\home.png">
            <a:hlinkClick r:id="rId13" action="ppaction://hlinksldjump"/>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436439" y="6476921"/>
            <a:ext cx="279577" cy="26444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ight Arrow 20">
            <a:hlinkClick r:id="" action="ppaction://hlinkshowjump?jump=nextslide"/>
          </p:cNvPr>
          <p:cNvSpPr/>
          <p:nvPr/>
        </p:nvSpPr>
        <p:spPr>
          <a:xfrm>
            <a:off x="4968277" y="6525344"/>
            <a:ext cx="251795" cy="24492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ight Arrow 21">
            <a:hlinkClick r:id="" action="ppaction://hlinkshowjump?jump=previousslide"/>
          </p:cNvPr>
          <p:cNvSpPr/>
          <p:nvPr/>
        </p:nvSpPr>
        <p:spPr>
          <a:xfrm flipH="1">
            <a:off x="3923928" y="6525344"/>
            <a:ext cx="251795" cy="24492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 bg1="lt1" tx1="dk1" bg2="lt2" tx2="dk2" accent1="accent1" accent2="accent2" accent3="accent3" accent4="accent4" accent5="accent5" accent6="accent6" hlink="hlink" folHlink="folHlink"/>
  <p:sldLayoutIdLst>
    <p:sldLayoutId id="2147483762" r:id="rId1"/>
    <p:sldLayoutId id="2147483758" r:id="rId2"/>
    <p:sldLayoutId id="2147483763" r:id="rId3"/>
    <p:sldLayoutId id="2147483764" r:id="rId4"/>
    <p:sldLayoutId id="2147483765" r:id="rId5"/>
    <p:sldLayoutId id="2147483759" r:id="rId6"/>
    <p:sldLayoutId id="2147483766" r:id="rId7"/>
    <p:sldLayoutId id="2147483760" r:id="rId8"/>
    <p:sldLayoutId id="2147483767" r:id="rId9"/>
    <p:sldLayoutId id="2147483768" r:id="rId10"/>
  </p:sldLayoutIdLst>
  <p:hf hdr="0" ftr="0" dt="0"/>
  <p:txStyles>
    <p:titleStyle>
      <a:lvl1pPr algn="l" rtl="0" eaLnBrk="0" fontAlgn="base" hangingPunct="0">
        <a:lnSpc>
          <a:spcPts val="3000"/>
        </a:lnSpc>
        <a:spcBef>
          <a:spcPct val="0"/>
        </a:spcBef>
        <a:spcAft>
          <a:spcPct val="0"/>
        </a:spcAft>
        <a:defRPr sz="4400" kern="1200" cap="none" baseline="0">
          <a:solidFill>
            <a:schemeClr val="tx1"/>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4.xml"/><Relationship Id="rId7" Type="http://schemas.openxmlformats.org/officeDocument/2006/relationships/hyperlink" Target="http://www.bbc.co.uk/news/mobile/science-environment-1587456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6yiTZm0y1YA&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diac.ornl.gov/trends/emis/tre_glob_2011.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wmo.int/pages/themes/climate/understanding_climate.php" TargetMode="External"/><Relationship Id="rId4" Type="http://schemas.openxmlformats.org/officeDocument/2006/relationships/hyperlink" Target="http://www.ipcc.ch/publications_and_data/ar4/wg1/en/faq-1-2-figure-1.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wmo.int/pages/themes/climate/understanding_climate.php" TargetMode="External"/><Relationship Id="rId4" Type="http://schemas.openxmlformats.org/officeDocument/2006/relationships/hyperlink" Target="http://www.ipcc.ch/publications_and_data/ar4/wg1/en/faq-1-3.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ZzCA60WnoMk"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2.xml"/><Relationship Id="rId7" Type="http://schemas.openxmlformats.org/officeDocument/2006/relationships/hyperlink" Target="http://www.wmo.int/pages/themes/climate/causes_of_climate_change.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mo.int/pages/themes/climate/causes_of_climate_change.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Content Placeholder 2"/>
          <p:cNvSpPr>
            <a:spLocks noGrp="1"/>
          </p:cNvSpPr>
          <p:nvPr>
            <p:ph sz="quarter" idx="1"/>
          </p:nvPr>
        </p:nvSpPr>
        <p:spPr>
          <a:xfrm>
            <a:off x="914400" y="4000420"/>
            <a:ext cx="7162800" cy="1447800"/>
          </a:xfrm>
        </p:spPr>
        <p:txBody>
          <a:bodyPr>
            <a:normAutofit/>
          </a:bodyPr>
          <a:lstStyle/>
          <a:p>
            <a:pPr algn="ctr" eaLnBrk="1" hangingPunct="1">
              <a:spcBef>
                <a:spcPts val="0"/>
              </a:spcBef>
              <a:buNone/>
            </a:pPr>
            <a:r>
              <a:rPr lang="en-US" sz="4400" dirty="0" smtClean="0"/>
              <a:t>INTRODUCTION TO </a:t>
            </a:r>
          </a:p>
          <a:p>
            <a:pPr marL="0" algn="ctr" eaLnBrk="1" hangingPunct="1">
              <a:spcBef>
                <a:spcPts val="0"/>
              </a:spcBef>
              <a:buNone/>
            </a:pPr>
            <a:r>
              <a:rPr lang="en-US" sz="4400" b="1" dirty="0" smtClean="0"/>
              <a:t>CLIMATE CHANGE</a:t>
            </a:r>
          </a:p>
        </p:txBody>
      </p:sp>
      <p:pic>
        <p:nvPicPr>
          <p:cNvPr id="134146" name="Picture 2" descr="http://cdn.breitbart.com/mediaserver/Breitbart/Big-Journalism/2013/06/11/global_warming.jpg"/>
          <p:cNvPicPr>
            <a:picLocks noChangeAspect="1" noChangeArrowheads="1"/>
          </p:cNvPicPr>
          <p:nvPr/>
        </p:nvPicPr>
        <p:blipFill>
          <a:blip r:embed="rId4"/>
          <a:srcRect/>
          <a:stretch>
            <a:fillRect/>
          </a:stretch>
        </p:blipFill>
        <p:spPr bwMode="auto">
          <a:xfrm>
            <a:off x="2286000" y="304800"/>
            <a:ext cx="4676775" cy="3505120"/>
          </a:xfrm>
          <a:prstGeom prst="rect">
            <a:avLst/>
          </a:prstGeom>
          <a:noFill/>
        </p:spPr>
      </p:pic>
      <p:sp>
        <p:nvSpPr>
          <p:cNvPr id="11" name="Rectangle 10"/>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2"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a:t>
            </a:fld>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28600"/>
            <a:ext cx="8572500" cy="928688"/>
          </a:xfrm>
        </p:spPr>
        <p:txBody>
          <a:bodyPr/>
          <a:lstStyle/>
          <a:p>
            <a:pPr eaLnBrk="1" hangingPunct="1">
              <a:lnSpc>
                <a:spcPts val="4000"/>
              </a:lnSpc>
            </a:pPr>
            <a:r>
              <a:rPr lang="en-US" sz="4000" b="1" dirty="0" smtClean="0"/>
              <a:t>CO2 in atmosphere</a:t>
            </a:r>
          </a:p>
        </p:txBody>
      </p:sp>
      <p:sp>
        <p:nvSpPr>
          <p:cNvPr id="6" name="Rectangle 5"/>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10</a:t>
            </a:fld>
            <a:endParaRPr lang="en-US"/>
          </a:p>
        </p:txBody>
      </p:sp>
      <p:pic>
        <p:nvPicPr>
          <p:cNvPr id="2050" name="Picture 2" descr="Image result for atmospheric gases pie chart"/>
          <p:cNvPicPr>
            <a:picLocks noChangeAspect="1" noChangeArrowheads="1"/>
          </p:cNvPicPr>
          <p:nvPr/>
        </p:nvPicPr>
        <p:blipFill>
          <a:blip r:embed="rId3"/>
          <a:srcRect/>
          <a:stretch>
            <a:fillRect/>
          </a:stretch>
        </p:blipFill>
        <p:spPr bwMode="auto">
          <a:xfrm>
            <a:off x="1143000" y="955816"/>
            <a:ext cx="6858000" cy="5444984"/>
          </a:xfrm>
          <a:prstGeom prst="rect">
            <a:avLst/>
          </a:prstGeom>
          <a:noFill/>
        </p:spPr>
      </p:pic>
      <p:sp>
        <p:nvSpPr>
          <p:cNvPr id="10" name="TextBox 9"/>
          <p:cNvSpPr txBox="1"/>
          <p:nvPr/>
        </p:nvSpPr>
        <p:spPr>
          <a:xfrm>
            <a:off x="990600" y="5715000"/>
            <a:ext cx="7239000" cy="954107"/>
          </a:xfrm>
          <a:prstGeom prst="rect">
            <a:avLst/>
          </a:prstGeom>
          <a:solidFill>
            <a:srgbClr val="FF9900"/>
          </a:solidFill>
        </p:spPr>
        <p:txBody>
          <a:bodyPr wrap="square" rtlCol="0">
            <a:spAutoFit/>
          </a:bodyPr>
          <a:lstStyle/>
          <a:p>
            <a:r>
              <a:rPr lang="en-US" sz="2800" dirty="0" smtClean="0"/>
              <a:t>The amount of CO2 in atmosphere has been increasing </a:t>
            </a:r>
            <a:r>
              <a:rPr lang="en-US" sz="2800" dirty="0" smtClean="0">
                <a:sym typeface="Wingdings" pitchFamily="2" charset="2"/>
              </a:rPr>
              <a:t> it is now 0.04% = 400 </a:t>
            </a:r>
            <a:r>
              <a:rPr lang="en-US" sz="2800" dirty="0" err="1" smtClean="0">
                <a:sym typeface="Wingdings" pitchFamily="2" charset="2"/>
              </a:rPr>
              <a:t>ppm</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11</a:t>
            </a:fld>
            <a:endParaRPr lang="en-US" dirty="0"/>
          </a:p>
        </p:txBody>
      </p:sp>
      <p:pic>
        <p:nvPicPr>
          <p:cNvPr id="1026" name="Picture 2"/>
          <p:cNvPicPr>
            <a:picLocks noChangeAspect="1" noChangeArrowheads="1"/>
          </p:cNvPicPr>
          <p:nvPr/>
        </p:nvPicPr>
        <p:blipFill>
          <a:blip r:embed="rId2"/>
          <a:srcRect t="4478" r="27834" b="8955"/>
          <a:stretch>
            <a:fillRect/>
          </a:stretch>
        </p:blipFill>
        <p:spPr bwMode="auto">
          <a:xfrm>
            <a:off x="63062" y="685800"/>
            <a:ext cx="8699938"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lnSpc>
                <a:spcPts val="4000"/>
              </a:lnSpc>
            </a:pPr>
            <a:r>
              <a:rPr lang="en-US" sz="4000" u="sng" dirty="0" smtClean="0"/>
              <a:t>Observed Change</a:t>
            </a:r>
            <a:r>
              <a:rPr lang="en-US" sz="4000" dirty="0" smtClean="0"/>
              <a:t> in Surface </a:t>
            </a:r>
            <a:r>
              <a:rPr lang="en-US" sz="4000" u="sng" dirty="0" smtClean="0"/>
              <a:t>Temperature</a:t>
            </a:r>
            <a:r>
              <a:rPr lang="en-US" sz="4000" dirty="0" smtClean="0"/>
              <a:t> (1901–2012)</a:t>
            </a:r>
          </a:p>
        </p:txBody>
      </p:sp>
      <p:pic>
        <p:nvPicPr>
          <p:cNvPr id="13" name="Content Placeholder 12" descr="Picture 22.png"/>
          <p:cNvPicPr>
            <a:picLocks noGrp="1" noChangeAspect="1"/>
          </p:cNvPicPr>
          <p:nvPr>
            <p:ph sz="quarter" idx="1"/>
          </p:nvPr>
        </p:nvPicPr>
        <p:blipFill>
          <a:blip r:embed="rId3" cstate="print"/>
          <a:srcRect l="-4852" r="-4852"/>
          <a:stretch>
            <a:fillRect/>
          </a:stretch>
        </p:blipFill>
        <p:spPr>
          <a:xfrm>
            <a:off x="612648" y="1219200"/>
            <a:ext cx="8153400" cy="4495800"/>
          </a:xfrm>
        </p:spPr>
      </p:pic>
      <p:sp>
        <p:nvSpPr>
          <p:cNvPr id="22533" name="TextBox 5"/>
          <p:cNvSpPr txBox="1">
            <a:spLocks noChangeArrowheads="1"/>
          </p:cNvSpPr>
          <p:nvPr/>
        </p:nvSpPr>
        <p:spPr bwMode="auto">
          <a:xfrm>
            <a:off x="7193280" y="5285601"/>
            <a:ext cx="16459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latin typeface="Tw Cen MT" pitchFamily="34" charset="0"/>
              </a:rPr>
              <a:t>Source: IPCC 2013, p4 </a:t>
            </a:r>
            <a:endParaRPr lang="en-US" sz="1200" dirty="0">
              <a:latin typeface="Tw Cen MT" pitchFamily="34" charset="0"/>
            </a:endParaRPr>
          </a:p>
        </p:txBody>
      </p:sp>
      <p:sp>
        <p:nvSpPr>
          <p:cNvPr id="9" name="Rectangle 8"/>
          <p:cNvSpPr/>
          <p:nvPr/>
        </p:nvSpPr>
        <p:spPr>
          <a:xfrm>
            <a:off x="533400" y="5715000"/>
            <a:ext cx="8153400" cy="769441"/>
          </a:xfrm>
          <a:prstGeom prst="rect">
            <a:avLst/>
          </a:prstGeom>
          <a:solidFill>
            <a:srgbClr val="FFC000"/>
          </a:solidFill>
        </p:spPr>
        <p:txBody>
          <a:bodyPr wrap="square">
            <a:spAutoFit/>
          </a:bodyPr>
          <a:lstStyle/>
          <a:p>
            <a:pPr algn="ctr"/>
            <a:r>
              <a:rPr lang="en-US" sz="2000" b="1" dirty="0" smtClean="0"/>
              <a:t>1880 – 2012: </a:t>
            </a:r>
          </a:p>
          <a:p>
            <a:pPr algn="ctr"/>
            <a:r>
              <a:rPr lang="en-US" sz="2000" b="1" dirty="0" smtClean="0"/>
              <a:t>average global surface temperature has </a:t>
            </a:r>
            <a:r>
              <a:rPr lang="en-US" sz="2400" b="1" dirty="0" smtClean="0">
                <a:solidFill>
                  <a:srgbClr val="FF0000"/>
                </a:solidFill>
              </a:rPr>
              <a:t>increased by 0.85°C</a:t>
            </a:r>
            <a:endParaRPr lang="en-GB" sz="2000" b="1" dirty="0">
              <a:solidFill>
                <a:srgbClr val="FF0000"/>
              </a:solidFill>
            </a:endParaRPr>
          </a:p>
        </p:txBody>
      </p:sp>
      <p:sp>
        <p:nvSpPr>
          <p:cNvPr id="10" name="Rectangle 9"/>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1"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12</a:t>
            </a:fld>
            <a:endParaRPr lang="en-US"/>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13</a:t>
            </a:fld>
            <a:endParaRPr lang="en-US" dirty="0"/>
          </a:p>
        </p:txBody>
      </p:sp>
      <p:pic>
        <p:nvPicPr>
          <p:cNvPr id="1026" name="Picture 2" descr="http://www.giss.nasa.gov/research/news/20100121/418335main_land-ocean-full.jpg"/>
          <p:cNvPicPr>
            <a:picLocks noChangeAspect="1" noChangeArrowheads="1"/>
          </p:cNvPicPr>
          <p:nvPr/>
        </p:nvPicPr>
        <p:blipFill>
          <a:blip r:embed="rId2" cstate="print"/>
          <a:srcRect/>
          <a:stretch>
            <a:fillRect/>
          </a:stretch>
        </p:blipFill>
        <p:spPr bwMode="auto">
          <a:xfrm>
            <a:off x="1066800" y="152400"/>
            <a:ext cx="6934200" cy="4859400"/>
          </a:xfrm>
          <a:prstGeom prst="rect">
            <a:avLst/>
          </a:prstGeom>
          <a:noFill/>
        </p:spPr>
      </p:pic>
      <p:sp>
        <p:nvSpPr>
          <p:cNvPr id="6" name="Rectangle 5"/>
          <p:cNvSpPr/>
          <p:nvPr/>
        </p:nvSpPr>
        <p:spPr>
          <a:xfrm>
            <a:off x="1524000" y="5257800"/>
            <a:ext cx="6629400" cy="1200329"/>
          </a:xfrm>
          <a:prstGeom prst="rect">
            <a:avLst/>
          </a:prstGeom>
          <a:solidFill>
            <a:srgbClr val="FFC000"/>
          </a:solidFill>
        </p:spPr>
        <p:txBody>
          <a:bodyPr wrap="square">
            <a:spAutoFit/>
          </a:bodyPr>
          <a:lstStyle/>
          <a:p>
            <a:pPr algn="just"/>
            <a:r>
              <a:rPr lang="en-US" sz="2400" dirty="0" smtClean="0"/>
              <a:t>Except for a leveling off between the 1940s and 1970s, Earth's surface temperatures have increased since 1880 </a:t>
            </a:r>
            <a:r>
              <a:rPr lang="en-US" sz="2400" dirty="0" smtClean="0">
                <a:sym typeface="Wingdings" pitchFamily="2" charset="2"/>
              </a:rPr>
              <a:t> </a:t>
            </a:r>
            <a:r>
              <a:rPr lang="en-US" sz="2400" b="1" dirty="0" smtClean="0">
                <a:solidFill>
                  <a:srgbClr val="FF0000"/>
                </a:solidFill>
                <a:sym typeface="Wingdings" pitchFamily="2" charset="2"/>
              </a:rPr>
              <a:t>0.85C increase</a:t>
            </a:r>
            <a:endParaRPr lang="en-GB" sz="2400" b="1" dirty="0">
              <a:solidFill>
                <a:srgbClr val="FF0000"/>
              </a:solidFill>
            </a:endParaRPr>
          </a:p>
        </p:txBody>
      </p:sp>
      <p:cxnSp>
        <p:nvCxnSpPr>
          <p:cNvPr id="7" name="Straight Connector 6"/>
          <p:cNvCxnSpPr/>
          <p:nvPr/>
        </p:nvCxnSpPr>
        <p:spPr>
          <a:xfrm flipV="1">
            <a:off x="1981200" y="838200"/>
            <a:ext cx="5715000" cy="373380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14</a:t>
            </a:fld>
            <a:endParaRPr lang="en-US" dirty="0"/>
          </a:p>
        </p:txBody>
      </p:sp>
      <p:sp>
        <p:nvSpPr>
          <p:cNvPr id="6" name="Rectangle 5"/>
          <p:cNvSpPr/>
          <p:nvPr/>
        </p:nvSpPr>
        <p:spPr>
          <a:xfrm>
            <a:off x="609600" y="5105400"/>
            <a:ext cx="7848600" cy="1200329"/>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b="1" dirty="0" err="1" smtClean="0">
                <a:solidFill>
                  <a:srgbClr val="FF0000"/>
                </a:solidFill>
              </a:rPr>
              <a:t>Radiative</a:t>
            </a:r>
            <a:r>
              <a:rPr lang="en-US" sz="2400" b="1" dirty="0" smtClean="0">
                <a:solidFill>
                  <a:srgbClr val="FF0000"/>
                </a:solidFill>
              </a:rPr>
              <a:t> forcing for the different RCPs</a:t>
            </a:r>
            <a:r>
              <a:rPr lang="en-US" sz="2400" dirty="0" smtClean="0"/>
              <a:t>. The numbers on the right show the final </a:t>
            </a:r>
            <a:r>
              <a:rPr lang="en-US" sz="2400" dirty="0" err="1" smtClean="0"/>
              <a:t>radiative</a:t>
            </a:r>
            <a:r>
              <a:rPr lang="en-US" sz="2400" dirty="0" smtClean="0"/>
              <a:t> forcing at 2100 and give each scenario its name (2.6, 4.5, 6.0 and 8.5 W/m²)</a:t>
            </a:r>
            <a:endParaRPr lang="en-GB" sz="2400" dirty="0"/>
          </a:p>
        </p:txBody>
      </p:sp>
      <p:sp>
        <p:nvSpPr>
          <p:cNvPr id="7" name="Slide Number Placeholder 3"/>
          <p:cNvSpPr txBox="1">
            <a:spLocks/>
          </p:cNvSpPr>
          <p:nvPr/>
        </p:nvSpPr>
        <p:spPr>
          <a:xfrm>
            <a:off x="0" y="1250732"/>
            <a:ext cx="533400" cy="244475"/>
          </a:xfrm>
          <a:prstGeom prst="rect">
            <a:avLst/>
          </a:prstGeom>
          <a:solidFill>
            <a:srgbClr val="00B0F0"/>
          </a:solidFill>
        </p:spPr>
        <p:txBody>
          <a:bodyPr vert="horz" anchor="ctr" anchorCtr="0">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28CF1A-DAEF-4D2E-B22B-BC81140570DB}"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1028" name="Picture 4" descr="http://www.climatechangeinaustralia.gov.au/media/ccia/2.1.5/cms_page_media/278/emissions-concentration-rcp.gif"/>
          <p:cNvPicPr>
            <a:picLocks noChangeAspect="1" noChangeArrowheads="1"/>
          </p:cNvPicPr>
          <p:nvPr/>
        </p:nvPicPr>
        <p:blipFill>
          <a:blip r:embed="rId2"/>
          <a:srcRect l="49606"/>
          <a:stretch>
            <a:fillRect/>
          </a:stretch>
        </p:blipFill>
        <p:spPr bwMode="auto">
          <a:xfrm>
            <a:off x="4520484" y="0"/>
            <a:ext cx="3709116" cy="4800600"/>
          </a:xfrm>
          <a:prstGeom prst="rect">
            <a:avLst/>
          </a:prstGeom>
          <a:noFill/>
        </p:spPr>
      </p:pic>
      <p:pic>
        <p:nvPicPr>
          <p:cNvPr id="1030" name="Picture 6" descr="Radiative forcing for the different RCPs. The numbers on the right show the final radiative forcing at 2100 and give each scenario its name (8.5, 6.0, 4.5 and 2.6 w/m2) SOURCE: Climate Change in Australia Technical Report"/>
          <p:cNvPicPr>
            <a:picLocks noChangeAspect="1" noChangeArrowheads="1"/>
          </p:cNvPicPr>
          <p:nvPr/>
        </p:nvPicPr>
        <p:blipFill>
          <a:blip r:embed="rId3"/>
          <a:srcRect/>
          <a:stretch>
            <a:fillRect/>
          </a:stretch>
        </p:blipFill>
        <p:spPr bwMode="auto">
          <a:xfrm>
            <a:off x="990600" y="533400"/>
            <a:ext cx="30861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80920" cy="990600"/>
          </a:xfrm>
        </p:spPr>
        <p:txBody>
          <a:bodyPr/>
          <a:lstStyle/>
          <a:p>
            <a:r>
              <a:rPr lang="en-US" sz="4000" dirty="0" smtClean="0"/>
              <a:t>Climate Change Has an Impact on:</a:t>
            </a:r>
            <a:endParaRPr lang="en-US" sz="4000"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4132861507"/>
              </p:ext>
            </p:extLst>
          </p:nvPr>
        </p:nvGraphicFramePr>
        <p:xfrm>
          <a:off x="609600" y="1589567"/>
          <a:ext cx="821087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11"/>
          </p:nvPr>
        </p:nvSpPr>
        <p:spPr>
          <a:xfrm>
            <a:off x="0" y="1271588"/>
            <a:ext cx="533400" cy="244475"/>
          </a:xfrm>
          <a:solidFill>
            <a:srgbClr val="00B0F0"/>
          </a:solidFill>
        </p:spPr>
        <p:txBody>
          <a:bodyPr>
            <a:normAutofit fontScale="85000" lnSpcReduction="20000"/>
          </a:bodyPr>
          <a:lstStyle/>
          <a:p>
            <a:pPr>
              <a:defRPr/>
            </a:pPr>
            <a:fld id="{B128CF1A-DAEF-4D2E-B22B-BC81140570DB}" type="slidenum">
              <a:rPr lang="en-US" smtClean="0"/>
              <a:pPr>
                <a:defRPr/>
              </a:pPr>
              <a:t>15</a:t>
            </a:fld>
            <a:endParaRPr lang="en-US"/>
          </a:p>
        </p:txBody>
      </p:sp>
    </p:spTree>
    <p:extLst>
      <p:ext uri="{BB962C8B-B14F-4D97-AF65-F5344CB8AC3E}">
        <p14:creationId xmlns="" xmlns:p14="http://schemas.microsoft.com/office/powerpoint/2010/main" val="22523087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447800"/>
            <a:ext cx="8153400" cy="4572000"/>
          </a:xfrm>
        </p:spPr>
        <p:txBody>
          <a:bodyPr/>
          <a:lstStyle/>
          <a:p>
            <a:pPr algn="just">
              <a:buNone/>
            </a:pPr>
            <a:r>
              <a:rPr lang="en-US" sz="2800" b="1" dirty="0" smtClean="0"/>
              <a:t>UNFCCC</a:t>
            </a:r>
            <a:r>
              <a:rPr lang="en-US" sz="2800" dirty="0" smtClean="0"/>
              <a:t>: </a:t>
            </a:r>
          </a:p>
          <a:p>
            <a:pPr algn="just"/>
            <a:r>
              <a:rPr lang="en-US" sz="2800" b="1" dirty="0" smtClean="0"/>
              <a:t>United Nations Framework Convention on Climate Change</a:t>
            </a:r>
            <a:r>
              <a:rPr lang="en-US" sz="2800" dirty="0" smtClean="0"/>
              <a:t> is an international environmental treaty negotiated at the </a:t>
            </a:r>
            <a:r>
              <a:rPr lang="en-US" sz="2800" b="1" dirty="0" smtClean="0"/>
              <a:t>Earth Summit in Rio de Janeiro</a:t>
            </a:r>
            <a:r>
              <a:rPr lang="en-US" sz="2800" dirty="0" smtClean="0"/>
              <a:t> from 3 to 14 June </a:t>
            </a:r>
            <a:r>
              <a:rPr lang="en-US" sz="2800" b="1" dirty="0" smtClean="0"/>
              <a:t>1992</a:t>
            </a:r>
            <a:r>
              <a:rPr lang="en-US" sz="2800" dirty="0" smtClean="0"/>
              <a:t>, then entered into force on 21 March 1994.</a:t>
            </a:r>
          </a:p>
          <a:p>
            <a:pPr algn="just"/>
            <a:r>
              <a:rPr lang="en-US" sz="2800" dirty="0" smtClean="0"/>
              <a:t>With 197 Parties, the UNFCCC has near universal membership and is the parent treaty of the </a:t>
            </a:r>
            <a:r>
              <a:rPr lang="en-US" sz="2800" b="1" dirty="0" smtClean="0"/>
              <a:t>1997 Kyoto Protocol</a:t>
            </a:r>
            <a:r>
              <a:rPr lang="en-US" sz="2800" dirty="0" smtClean="0"/>
              <a:t>. The Kyoto Protocol has been ratified by 192 of the UNFCCC Parties. </a:t>
            </a:r>
            <a:endParaRPr lang="en-US" sz="2800" dirty="0"/>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447800"/>
            <a:ext cx="8153400" cy="4572000"/>
          </a:xfrm>
        </p:spPr>
        <p:txBody>
          <a:bodyPr/>
          <a:lstStyle/>
          <a:p>
            <a:pPr algn="just">
              <a:buNone/>
            </a:pPr>
            <a:r>
              <a:rPr lang="en-US" sz="2800" b="1" dirty="0" smtClean="0"/>
              <a:t>IPCC</a:t>
            </a:r>
            <a:r>
              <a:rPr lang="en-US" sz="2800" dirty="0" smtClean="0"/>
              <a:t>: </a:t>
            </a:r>
          </a:p>
          <a:p>
            <a:pPr algn="just"/>
            <a:r>
              <a:rPr lang="en-US" sz="2800" dirty="0" smtClean="0"/>
              <a:t>The </a:t>
            </a:r>
            <a:r>
              <a:rPr lang="en-US" sz="2800" b="1" dirty="0" smtClean="0"/>
              <a:t>Intergovernmental Panel on Climate Change</a:t>
            </a:r>
            <a:r>
              <a:rPr lang="en-US" sz="2800" dirty="0" smtClean="0"/>
              <a:t> (IPCC) is the international body for </a:t>
            </a:r>
            <a:r>
              <a:rPr lang="en-US" sz="2800" u="sng" dirty="0" smtClean="0"/>
              <a:t>assessing the science related to climate change</a:t>
            </a:r>
            <a:r>
              <a:rPr lang="en-US" sz="2800" dirty="0" smtClean="0"/>
              <a:t>. </a:t>
            </a:r>
          </a:p>
          <a:p>
            <a:pPr algn="just"/>
            <a:r>
              <a:rPr lang="en-US" sz="2800" dirty="0" smtClean="0"/>
              <a:t>The IPCC was </a:t>
            </a:r>
            <a:r>
              <a:rPr lang="en-US" sz="2800" u="sng" dirty="0" smtClean="0"/>
              <a:t>set up in 1988</a:t>
            </a:r>
            <a:r>
              <a:rPr lang="en-US" sz="2800" dirty="0" smtClean="0"/>
              <a:t> </a:t>
            </a:r>
            <a:r>
              <a:rPr lang="en-US" sz="2800" u="sng" dirty="0" smtClean="0"/>
              <a:t>by</a:t>
            </a:r>
            <a:r>
              <a:rPr lang="en-US" sz="2800" dirty="0" smtClean="0"/>
              <a:t> the World Meteorological Organization (</a:t>
            </a:r>
            <a:r>
              <a:rPr lang="en-US" sz="2800" u="sng" dirty="0" smtClean="0"/>
              <a:t>WMO</a:t>
            </a:r>
            <a:r>
              <a:rPr lang="en-US" sz="2800" dirty="0" smtClean="0"/>
              <a:t>) and United Nations Environment </a:t>
            </a:r>
            <a:r>
              <a:rPr lang="en-US" sz="2800" dirty="0" err="1" smtClean="0"/>
              <a:t>Programme</a:t>
            </a:r>
            <a:r>
              <a:rPr lang="en-US" sz="2800" dirty="0" smtClean="0"/>
              <a:t> (</a:t>
            </a:r>
            <a:r>
              <a:rPr lang="en-US" sz="2800" u="sng" dirty="0" smtClean="0"/>
              <a:t>UNEP</a:t>
            </a:r>
            <a:r>
              <a:rPr lang="en-US" sz="2800" dirty="0" smtClean="0"/>
              <a:t>) to provide policymakers with regular assessments of the scientific basis of climate change, its impacts and future risks, and options for adaptation and mitigation.</a:t>
            </a:r>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589567"/>
            <a:ext cx="8153400" cy="4572000"/>
          </a:xfrm>
        </p:spPr>
        <p:txBody>
          <a:bodyPr/>
          <a:lstStyle/>
          <a:p>
            <a:pPr algn="just">
              <a:buNone/>
            </a:pPr>
            <a:r>
              <a:rPr lang="en-US" sz="2800" b="1" dirty="0" smtClean="0"/>
              <a:t>UNEP</a:t>
            </a:r>
            <a:r>
              <a:rPr lang="en-US" sz="2800" dirty="0" smtClean="0"/>
              <a:t>: </a:t>
            </a:r>
          </a:p>
          <a:p>
            <a:pPr algn="just"/>
            <a:r>
              <a:rPr lang="en-US" sz="2800" dirty="0" smtClean="0"/>
              <a:t>United Nations Environment Program</a:t>
            </a:r>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762000"/>
          </a:xfrm>
        </p:spPr>
        <p:txBody>
          <a:bodyPr/>
          <a:lstStyle/>
          <a:p>
            <a:r>
              <a:rPr lang="fr-CH" sz="3200" b="1" dirty="0" err="1" smtClean="0"/>
              <a:t>History</a:t>
            </a:r>
            <a:r>
              <a:rPr lang="fr-CH" sz="3200" b="1" dirty="0" smtClean="0"/>
              <a:t> of </a:t>
            </a:r>
            <a:r>
              <a:rPr lang="fr-CH" sz="3200" b="1" dirty="0" err="1" smtClean="0"/>
              <a:t>Climate</a:t>
            </a:r>
            <a:r>
              <a:rPr lang="fr-CH" sz="3200" b="1" dirty="0" smtClean="0"/>
              <a:t> Change Science</a:t>
            </a:r>
            <a:endParaRPr lang="en-GB" sz="3200" b="1"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1336086424"/>
              </p:ext>
            </p:extLst>
          </p:nvPr>
        </p:nvGraphicFramePr>
        <p:xfrm>
          <a:off x="304800" y="762000"/>
          <a:ext cx="8371656" cy="539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1279525"/>
            <a:ext cx="533400" cy="228600"/>
          </a:xfrm>
          <a:prstGeom prst="rect">
            <a:avLst/>
          </a:prstGeom>
          <a:solidFill>
            <a:srgbClr val="FFEE98"/>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19</a:t>
            </a:fld>
            <a:endParaRPr lang="en-US"/>
          </a:p>
        </p:txBody>
      </p:sp>
      <p:sp>
        <p:nvSpPr>
          <p:cNvPr id="8" name="TextBox 7"/>
          <p:cNvSpPr txBox="1"/>
          <p:nvPr/>
        </p:nvSpPr>
        <p:spPr>
          <a:xfrm>
            <a:off x="6516216" y="6048702"/>
            <a:ext cx="245591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7"/>
              </a:rPr>
              <a:t>BBC </a:t>
            </a:r>
            <a:r>
              <a:rPr lang="fr-CH" sz="1200" dirty="0" err="1" smtClean="0">
                <a:latin typeface="+mj-lt"/>
                <a:hlinkClick r:id="rId7"/>
              </a:rPr>
              <a:t>Website</a:t>
            </a:r>
            <a:endParaRPr lang="fr-CH" sz="1200" dirty="0">
              <a:latin typeface="+mj-lt"/>
            </a:endParaRPr>
          </a:p>
        </p:txBody>
      </p:sp>
    </p:spTree>
    <p:extLst>
      <p:ext uri="{BB962C8B-B14F-4D97-AF65-F5344CB8AC3E}">
        <p14:creationId xmlns="" xmlns:p14="http://schemas.microsoft.com/office/powerpoint/2010/main" val="228683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Content Placeholder 2"/>
          <p:cNvSpPr>
            <a:spLocks noGrp="1"/>
          </p:cNvSpPr>
          <p:nvPr>
            <p:ph sz="quarter" idx="1"/>
          </p:nvPr>
        </p:nvSpPr>
        <p:spPr>
          <a:xfrm>
            <a:off x="914400" y="2590800"/>
            <a:ext cx="7162800" cy="1447800"/>
          </a:xfrm>
        </p:spPr>
        <p:txBody>
          <a:bodyPr>
            <a:normAutofit/>
          </a:bodyPr>
          <a:lstStyle/>
          <a:p>
            <a:pPr algn="ctr" eaLnBrk="1" hangingPunct="1">
              <a:spcBef>
                <a:spcPts val="0"/>
              </a:spcBef>
              <a:buNone/>
            </a:pPr>
            <a:r>
              <a:rPr lang="en-US" sz="4400" u="sng" dirty="0" smtClean="0"/>
              <a:t>Section A</a:t>
            </a:r>
          </a:p>
          <a:p>
            <a:pPr marL="0" algn="ctr" eaLnBrk="1" hangingPunct="1">
              <a:spcBef>
                <a:spcPts val="0"/>
              </a:spcBef>
              <a:buNone/>
            </a:pPr>
            <a:r>
              <a:rPr lang="en-US" sz="4400" b="1" dirty="0" smtClean="0">
                <a:solidFill>
                  <a:srgbClr val="CC3300"/>
                </a:solidFill>
              </a:rPr>
              <a:t>Climate Change Science</a:t>
            </a:r>
          </a:p>
        </p:txBody>
      </p:sp>
      <p:sp>
        <p:nvSpPr>
          <p:cNvPr id="11" name="Rectangle 10"/>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2"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2</a:t>
            </a:fld>
            <a:endParaRPr 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4" name="Title 1"/>
          <p:cNvSpPr txBox="1">
            <a:spLocks/>
          </p:cNvSpPr>
          <p:nvPr/>
        </p:nvSpPr>
        <p:spPr bwMode="auto">
          <a:xfrm>
            <a:off x="1691680" y="206152"/>
            <a:ext cx="745232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ts val="4000"/>
              </a:lnSpc>
              <a:spcBef>
                <a:spcPct val="0"/>
              </a:spcBef>
              <a:spcAft>
                <a:spcPts val="0"/>
              </a:spcAft>
              <a:buClrTx/>
              <a:buSzTx/>
              <a:buFontTx/>
              <a:buNone/>
              <a:tabLst/>
              <a:defRPr/>
            </a:pPr>
            <a:r>
              <a:rPr lang="en-US" sz="4000" dirty="0" smtClean="0">
                <a:solidFill>
                  <a:srgbClr val="000000"/>
                </a:solidFill>
                <a:latin typeface="+mj-lt"/>
                <a:ea typeface="+mj-ea"/>
                <a:cs typeface="+mj-cs"/>
              </a:rPr>
              <a:t>IPCC Video on the Human </a:t>
            </a:r>
            <a:br>
              <a:rPr lang="en-US" sz="4000" dirty="0" smtClean="0">
                <a:solidFill>
                  <a:srgbClr val="000000"/>
                </a:solidFill>
                <a:latin typeface="+mj-lt"/>
                <a:ea typeface="+mj-ea"/>
                <a:cs typeface="+mj-cs"/>
              </a:rPr>
            </a:br>
            <a:r>
              <a:rPr lang="en-US" sz="4000" dirty="0" smtClean="0">
                <a:solidFill>
                  <a:srgbClr val="000000"/>
                </a:solidFill>
                <a:latin typeface="+mj-lt"/>
                <a:ea typeface="+mj-ea"/>
                <a:cs typeface="+mj-cs"/>
              </a:rPr>
              <a:t>Influence on the Climate System</a:t>
            </a:r>
            <a:endParaRPr kumimoji="0" lang="en-US" sz="4000" b="0" i="0" u="none" strike="noStrike" kern="1200" spc="0" normalizeH="0" noProof="0" dirty="0" smtClean="0">
              <a:ln>
                <a:noFill/>
              </a:ln>
              <a:solidFill>
                <a:srgbClr val="000000"/>
              </a:solidFill>
              <a:effectLst/>
              <a:uLnTx/>
              <a:uFillTx/>
              <a:latin typeface="+mj-lt"/>
              <a:ea typeface="+mj-ea"/>
              <a:cs typeface="+mj-cs"/>
            </a:endParaRPr>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68288"/>
            <a:ext cx="847725" cy="81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6" descr="http://www.clker.com/cliparts/j/W/O/s/N/o/windows-media-player-play-button.svg"/>
          <p:cNvSpPr>
            <a:spLocks noChangeAspect="1" noChangeArrowheads="1"/>
          </p:cNvSpPr>
          <p:nvPr/>
        </p:nvSpPr>
        <p:spPr bwMode="auto">
          <a:xfrm>
            <a:off x="155575" y="-26812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http://www.clker.com/cliparts/j/W/O/s/N/o/windows-media-player-play-button.svg"/>
          <p:cNvSpPr>
            <a:spLocks noChangeAspect="1" noChangeArrowheads="1"/>
          </p:cNvSpPr>
          <p:nvPr/>
        </p:nvSpPr>
        <p:spPr bwMode="auto">
          <a:xfrm>
            <a:off x="307975" y="-25288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1752600" y="1447800"/>
            <a:ext cx="5943600" cy="2800767"/>
          </a:xfrm>
          <a:prstGeom prst="rect">
            <a:avLst/>
          </a:prstGeom>
          <a:noFill/>
        </p:spPr>
        <p:txBody>
          <a:bodyPr wrap="square" rtlCol="0">
            <a:spAutoFit/>
          </a:bodyPr>
          <a:lstStyle/>
          <a:p>
            <a:r>
              <a:rPr lang="fr-CH" sz="3200" dirty="0" err="1" smtClean="0">
                <a:latin typeface="+mn-lt"/>
              </a:rPr>
              <a:t>Video</a:t>
            </a:r>
            <a:r>
              <a:rPr lang="fr-CH" sz="3200" dirty="0" smtClean="0">
                <a:latin typeface="+mn-lt"/>
              </a:rPr>
              <a:t>: </a:t>
            </a:r>
            <a:r>
              <a:rPr lang="fr-CH" sz="3200" dirty="0">
                <a:latin typeface="+mn-lt"/>
              </a:rPr>
              <a:t> </a:t>
            </a:r>
            <a:endParaRPr lang="fr-CH" sz="3200" dirty="0" smtClean="0">
              <a:latin typeface="+mn-lt"/>
            </a:endParaRPr>
          </a:p>
          <a:p>
            <a:endParaRPr lang="fr-CH" sz="1400" dirty="0" smtClean="0">
              <a:latin typeface="+mn-lt"/>
            </a:endParaRPr>
          </a:p>
          <a:p>
            <a:r>
              <a:rPr lang="fr-CH" sz="3200" dirty="0" smtClean="0">
                <a:latin typeface="+mn-lt"/>
              </a:rPr>
              <a:t>The </a:t>
            </a:r>
            <a:r>
              <a:rPr lang="fr-CH" sz="3200" dirty="0" err="1" smtClean="0">
                <a:latin typeface="+mn-lt"/>
              </a:rPr>
              <a:t>video</a:t>
            </a:r>
            <a:r>
              <a:rPr lang="fr-CH" sz="3200" dirty="0" smtClean="0">
                <a:latin typeface="+mn-lt"/>
              </a:rPr>
              <a:t> </a:t>
            </a:r>
            <a:r>
              <a:rPr lang="fr-CH" sz="3200" dirty="0" err="1" smtClean="0">
                <a:latin typeface="+mn-lt"/>
              </a:rPr>
              <a:t>summarizes</a:t>
            </a:r>
            <a:r>
              <a:rPr lang="fr-CH" sz="3200" dirty="0" smtClean="0">
                <a:latin typeface="+mn-lt"/>
              </a:rPr>
              <a:t> the main </a:t>
            </a:r>
            <a:r>
              <a:rPr lang="fr-CH" sz="3200" dirty="0" err="1" smtClean="0">
                <a:latin typeface="+mn-lt"/>
              </a:rPr>
              <a:t>findings</a:t>
            </a:r>
            <a:r>
              <a:rPr lang="fr-CH" sz="3200" dirty="0" smtClean="0">
                <a:latin typeface="+mn-lt"/>
              </a:rPr>
              <a:t> of the 2013 IPCC Report on </a:t>
            </a:r>
            <a:r>
              <a:rPr lang="en-GB" sz="3200" dirty="0" smtClean="0">
                <a:latin typeface="+mn-lt"/>
              </a:rPr>
              <a:t>the </a:t>
            </a:r>
            <a:r>
              <a:rPr lang="en-GB" sz="3200" dirty="0">
                <a:latin typeface="+mn-lt"/>
              </a:rPr>
              <a:t>physical science basis of climate </a:t>
            </a:r>
            <a:r>
              <a:rPr lang="en-GB" sz="3200" dirty="0" smtClean="0">
                <a:latin typeface="+mn-lt"/>
              </a:rPr>
              <a:t>change.</a:t>
            </a:r>
            <a:endParaRPr lang="fr-CH" sz="3200" dirty="0">
              <a:latin typeface="+mn-lt"/>
            </a:endParaRPr>
          </a:p>
        </p:txBody>
      </p:sp>
      <p:sp>
        <p:nvSpPr>
          <p:cNvPr id="20" name="Slide Number Placeholder 1"/>
          <p:cNvSpPr>
            <a:spLocks noGrp="1"/>
          </p:cNvSpPr>
          <p:nvPr>
            <p:ph type="sldNum" sz="quarter" idx="4294967295"/>
          </p:nvPr>
        </p:nvSpPr>
        <p:spPr>
          <a:xfrm>
            <a:off x="0" y="1271588"/>
            <a:ext cx="533400" cy="244475"/>
          </a:xfrm>
          <a:prstGeom prst="rect">
            <a:avLst/>
          </a:prstGeom>
        </p:spPr>
        <p:txBody>
          <a:bodyPr>
            <a:normAutofit fontScale="85000" lnSpcReduction="20000"/>
          </a:bodyPr>
          <a:lstStyle/>
          <a:p>
            <a:pPr algn="ctr">
              <a:defRPr/>
            </a:pPr>
            <a:fld id="{B128CF1A-DAEF-4D2E-B22B-BC81140570DB}" type="slidenum">
              <a:rPr lang="en-US" b="1" smtClean="0">
                <a:solidFill>
                  <a:schemeClr val="bg1"/>
                </a:solidFill>
              </a:rPr>
              <a:pPr algn="ctr">
                <a:defRPr/>
              </a:pPr>
              <a:t>20</a:t>
            </a:fld>
            <a:endParaRPr lang="en-US" b="1">
              <a:solidFill>
                <a:schemeClr val="bg1"/>
              </a:solidFill>
            </a:endParaRPr>
          </a:p>
        </p:txBody>
      </p:sp>
      <p:sp>
        <p:nvSpPr>
          <p:cNvPr id="13" name="Rectangle 12"/>
          <p:cNvSpPr/>
          <p:nvPr/>
        </p:nvSpPr>
        <p:spPr>
          <a:xfrm>
            <a:off x="381000" y="4705290"/>
            <a:ext cx="8382000" cy="400110"/>
          </a:xfrm>
          <a:prstGeom prst="rect">
            <a:avLst/>
          </a:prstGeom>
        </p:spPr>
        <p:txBody>
          <a:bodyPr wrap="square">
            <a:spAutoFit/>
          </a:bodyPr>
          <a:lstStyle/>
          <a:p>
            <a:r>
              <a:rPr lang="en-GB" sz="2000" b="1" dirty="0" smtClean="0">
                <a:hlinkClick r:id="rId4"/>
              </a:rPr>
              <a:t>https://www.youtube.com/watch?v=6yiTZm0y1YA&amp;feature=youtu.be</a:t>
            </a:r>
            <a:r>
              <a:rPr lang="en-GB" sz="2000" b="1" dirty="0" smtClean="0"/>
              <a:t> </a:t>
            </a:r>
            <a:endParaRPr lang="en-GB" sz="2000" b="1" dirty="0"/>
          </a:p>
        </p:txBody>
      </p:sp>
    </p:spTree>
    <p:extLst>
      <p:ext uri="{BB962C8B-B14F-4D97-AF65-F5344CB8AC3E}">
        <p14:creationId xmlns="" xmlns:p14="http://schemas.microsoft.com/office/powerpoint/2010/main" val="11284798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05F89B6C-A895-4BBC-B4E9-E134805720C0}" type="slidenum">
              <a:rPr lang="en-US" smtClean="0"/>
              <a:pPr>
                <a:defRPr/>
              </a:pPr>
              <a:t>21</a:t>
            </a:fld>
            <a:endParaRPr lang="en-US"/>
          </a:p>
        </p:txBody>
      </p:sp>
      <p:sp>
        <p:nvSpPr>
          <p:cNvPr id="11" name="Content Placeholder 2"/>
          <p:cNvSpPr>
            <a:spLocks noGrp="1"/>
          </p:cNvSpPr>
          <p:nvPr>
            <p:ph sz="quarter" idx="1"/>
          </p:nvPr>
        </p:nvSpPr>
        <p:spPr>
          <a:xfrm>
            <a:off x="914400" y="2590800"/>
            <a:ext cx="7162800" cy="2057400"/>
          </a:xfrm>
        </p:spPr>
        <p:txBody>
          <a:bodyPr>
            <a:noAutofit/>
          </a:bodyPr>
          <a:lstStyle/>
          <a:p>
            <a:pPr algn="ctr" eaLnBrk="1" hangingPunct="1">
              <a:spcBef>
                <a:spcPts val="0"/>
              </a:spcBef>
              <a:buNone/>
            </a:pPr>
            <a:r>
              <a:rPr lang="en-US" sz="4000" u="sng" dirty="0" smtClean="0"/>
              <a:t>Section B</a:t>
            </a:r>
          </a:p>
          <a:p>
            <a:pPr marL="0" algn="ctr" eaLnBrk="1" hangingPunct="1">
              <a:spcBef>
                <a:spcPts val="0"/>
              </a:spcBef>
              <a:buNone/>
            </a:pPr>
            <a:r>
              <a:rPr lang="en-US" sz="4000" b="1" dirty="0" smtClean="0">
                <a:solidFill>
                  <a:srgbClr val="CC3300"/>
                </a:solidFill>
              </a:rPr>
              <a:t>Anthropogenic Drivers of </a:t>
            </a:r>
          </a:p>
          <a:p>
            <a:pPr marL="0" algn="ctr" eaLnBrk="1" hangingPunct="1">
              <a:spcBef>
                <a:spcPts val="0"/>
              </a:spcBef>
              <a:buNone/>
            </a:pPr>
            <a:r>
              <a:rPr lang="en-US" sz="4000" b="1" dirty="0" smtClean="0">
                <a:solidFill>
                  <a:srgbClr val="CC3300"/>
                </a:solidFill>
              </a:rPr>
              <a:t>Climate Change</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22</a:t>
            </a:fld>
            <a:endParaRPr lang="en-US"/>
          </a:p>
        </p:txBody>
      </p:sp>
      <p:pic>
        <p:nvPicPr>
          <p:cNvPr id="1026" name="Picture 2" descr="https://www.epa.gov/sites/production/files/2016-05/global_emissions_gas_2015.png"/>
          <p:cNvPicPr>
            <a:picLocks noChangeAspect="1" noChangeArrowheads="1"/>
          </p:cNvPicPr>
          <p:nvPr/>
        </p:nvPicPr>
        <p:blipFill>
          <a:blip r:embed="rId2"/>
          <a:srcRect/>
          <a:stretch>
            <a:fillRect/>
          </a:stretch>
        </p:blipFill>
        <p:spPr bwMode="auto">
          <a:xfrm>
            <a:off x="1981200" y="304800"/>
            <a:ext cx="5715000" cy="6251138"/>
          </a:xfrm>
          <a:prstGeom prst="rect">
            <a:avLst/>
          </a:prstGeom>
          <a:noFill/>
        </p:spPr>
      </p:pic>
      <p:sp>
        <p:nvSpPr>
          <p:cNvPr id="5" name="TextBox 4"/>
          <p:cNvSpPr txBox="1"/>
          <p:nvPr/>
        </p:nvSpPr>
        <p:spPr>
          <a:xfrm>
            <a:off x="6629400" y="6031468"/>
            <a:ext cx="2286000" cy="369332"/>
          </a:xfrm>
          <a:prstGeom prst="rect">
            <a:avLst/>
          </a:prstGeom>
          <a:noFill/>
        </p:spPr>
        <p:txBody>
          <a:bodyPr wrap="square" rtlCol="0">
            <a:spAutoFit/>
          </a:bodyPr>
          <a:lstStyle/>
          <a:p>
            <a:pPr algn="r"/>
            <a:r>
              <a:rPr lang="en-US" dirty="0" smtClean="0"/>
              <a:t>Source: IPCC 2014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88640"/>
            <a:ext cx="8153400" cy="990600"/>
          </a:xfrm>
        </p:spPr>
        <p:txBody>
          <a:bodyPr/>
          <a:lstStyle/>
          <a:p>
            <a:pPr eaLnBrk="1" hangingPunct="1">
              <a:lnSpc>
                <a:spcPts val="4000"/>
              </a:lnSpc>
            </a:pPr>
            <a:r>
              <a:rPr lang="en-US" sz="4000" dirty="0" smtClean="0"/>
              <a:t>Overview of </a:t>
            </a:r>
            <a:r>
              <a:rPr lang="en-US" sz="4000" u="sng" dirty="0" smtClean="0"/>
              <a:t>Greenhouse Gases Regulated</a:t>
            </a:r>
            <a:r>
              <a:rPr lang="en-US" sz="4000" dirty="0" smtClean="0"/>
              <a:t> under the </a:t>
            </a:r>
            <a:r>
              <a:rPr lang="en-US" sz="4000" u="sng" dirty="0" smtClean="0"/>
              <a:t>Kyoto Protocol </a:t>
            </a:r>
            <a:r>
              <a:rPr lang="en-US" sz="1800" u="sng" dirty="0" smtClean="0"/>
              <a:t>(1997)</a:t>
            </a:r>
            <a:endParaRPr lang="en-US" sz="4000" u="sng" dirty="0" smtClean="0"/>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23</a:t>
            </a:fld>
            <a:endParaRPr lang="en-US"/>
          </a:p>
        </p:txBody>
      </p:sp>
      <p:graphicFrame>
        <p:nvGraphicFramePr>
          <p:cNvPr id="9" name="Content Placeholder 10"/>
          <p:cNvGraphicFramePr>
            <a:graphicFrameLocks/>
          </p:cNvGraphicFramePr>
          <p:nvPr>
            <p:extLst>
              <p:ext uri="{D42A27DB-BD31-4B8C-83A1-F6EECF244321}">
                <p14:modId xmlns="" xmlns:p14="http://schemas.microsoft.com/office/powerpoint/2010/main" val="3073036897"/>
              </p:ext>
            </p:extLst>
          </p:nvPr>
        </p:nvGraphicFramePr>
        <p:xfrm>
          <a:off x="612775" y="1676400"/>
          <a:ext cx="8153400" cy="4084320"/>
        </p:xfrm>
        <a:graphic>
          <a:graphicData uri="http://schemas.openxmlformats.org/drawingml/2006/table">
            <a:tbl>
              <a:tblPr firstRow="1" bandRow="1">
                <a:tableStyleId>{5C22544A-7EE6-4342-B048-85BDC9FD1C3A}</a:tableStyleId>
              </a:tblPr>
              <a:tblGrid>
                <a:gridCol w="3197225"/>
                <a:gridCol w="2438400"/>
                <a:gridCol w="2517775"/>
              </a:tblGrid>
              <a:tr h="370840">
                <a:tc>
                  <a:txBody>
                    <a:bodyPr/>
                    <a:lstStyle/>
                    <a:p>
                      <a:endParaRPr lang="en-GB" sz="2200" b="0" cap="none" dirty="0" smtClean="0">
                        <a:solidFill>
                          <a:schemeClr val="bg1"/>
                        </a:solidFill>
                      </a:endParaRPr>
                    </a:p>
                    <a:p>
                      <a:r>
                        <a:rPr lang="en-GB" sz="2200" b="0" cap="none" dirty="0" smtClean="0">
                          <a:solidFill>
                            <a:schemeClr val="bg1"/>
                          </a:solidFill>
                        </a:rPr>
                        <a:t>Greenhouse Gas</a:t>
                      </a:r>
                      <a:endParaRPr lang="en-GB" sz="2200" b="0" cap="none" dirty="0">
                        <a:solidFill>
                          <a:schemeClr val="bg1"/>
                        </a:solidFill>
                      </a:endParaRPr>
                    </a:p>
                  </a:txBody>
                  <a:tcPr>
                    <a:solidFill>
                      <a:srgbClr val="23518F"/>
                    </a:solidFill>
                  </a:tcPr>
                </a:tc>
                <a:tc>
                  <a:txBody>
                    <a:bodyPr/>
                    <a:lstStyle/>
                    <a:p>
                      <a:r>
                        <a:rPr lang="en-GB" sz="2200" b="0" cap="none" dirty="0" smtClean="0">
                          <a:solidFill>
                            <a:schemeClr val="bg1"/>
                          </a:solidFill>
                        </a:rPr>
                        <a:t>Global Warming</a:t>
                      </a:r>
                      <a:r>
                        <a:rPr lang="en-GB" sz="2200" b="0" cap="none" baseline="0" dirty="0" smtClean="0">
                          <a:solidFill>
                            <a:schemeClr val="bg1"/>
                          </a:solidFill>
                        </a:rPr>
                        <a:t> Potential (G</a:t>
                      </a:r>
                      <a:r>
                        <a:rPr lang="en-GB" sz="2200" b="0" cap="none" dirty="0" smtClean="0">
                          <a:solidFill>
                            <a:schemeClr val="bg1"/>
                          </a:solidFill>
                        </a:rPr>
                        <a:t>WP*) (over 100</a:t>
                      </a:r>
                      <a:r>
                        <a:rPr lang="en-GB" sz="2200" b="0" cap="none" baseline="0" dirty="0" smtClean="0">
                          <a:solidFill>
                            <a:schemeClr val="bg1"/>
                          </a:solidFill>
                        </a:rPr>
                        <a:t> years)</a:t>
                      </a:r>
                      <a:endParaRPr lang="en-GB" sz="2200" b="0" cap="none" dirty="0">
                        <a:solidFill>
                          <a:schemeClr val="bg1"/>
                        </a:solidFill>
                      </a:endParaRPr>
                    </a:p>
                  </a:txBody>
                  <a:tcPr>
                    <a:solidFill>
                      <a:srgbClr val="23518F"/>
                    </a:solidFill>
                  </a:tcPr>
                </a:tc>
                <a:tc>
                  <a:txBody>
                    <a:bodyPr/>
                    <a:lstStyle/>
                    <a:p>
                      <a:r>
                        <a:rPr lang="en-GB" sz="2200" b="0" cap="none" baseline="0" smtClean="0">
                          <a:solidFill>
                            <a:schemeClr val="bg1"/>
                          </a:solidFill>
                        </a:rPr>
                        <a:t>% of Total Anthropogenic GHG Emissions (2010) </a:t>
                      </a:r>
                      <a:endParaRPr lang="en-GB" sz="2200" b="0" cap="none" dirty="0">
                        <a:solidFill>
                          <a:schemeClr val="bg1"/>
                        </a:solidFill>
                      </a:endParaRPr>
                    </a:p>
                  </a:txBody>
                  <a:tcPr>
                    <a:solidFill>
                      <a:srgbClr val="23518F"/>
                    </a:solidFill>
                  </a:tcPr>
                </a:tc>
              </a:tr>
              <a:tr h="370840">
                <a:tc>
                  <a:txBody>
                    <a:bodyPr/>
                    <a:lstStyle/>
                    <a:p>
                      <a:r>
                        <a:rPr lang="en-GB" sz="2200" b="0" cap="none" dirty="0" smtClean="0">
                          <a:solidFill>
                            <a:schemeClr val="tx1"/>
                          </a:solidFill>
                        </a:rPr>
                        <a:t>Carbon dioxide (CO</a:t>
                      </a:r>
                      <a:r>
                        <a:rPr lang="en-GB" sz="2200" b="0" cap="none" baseline="-25000" dirty="0" smtClean="0">
                          <a:solidFill>
                            <a:schemeClr val="tx1"/>
                          </a:solidFill>
                        </a:rPr>
                        <a:t>2</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1</a:t>
                      </a:r>
                      <a:endParaRPr lang="en-GB" sz="2200" b="0" cap="none" dirty="0">
                        <a:solidFill>
                          <a:schemeClr val="tx1"/>
                        </a:solidFill>
                      </a:endParaRPr>
                    </a:p>
                  </a:txBody>
                  <a:tcPr/>
                </a:tc>
                <a:tc>
                  <a:txBody>
                    <a:bodyPr/>
                    <a:lstStyle/>
                    <a:p>
                      <a:r>
                        <a:rPr lang="fr-CH" sz="2200" b="0" cap="none" smtClean="0">
                          <a:solidFill>
                            <a:schemeClr val="tx1"/>
                          </a:solidFill>
                        </a:rPr>
                        <a:t>76%</a:t>
                      </a:r>
                      <a:endParaRPr lang="en-GB" sz="2200" b="0" cap="none" dirty="0">
                        <a:solidFill>
                          <a:schemeClr val="tx1"/>
                        </a:solidFill>
                      </a:endParaRPr>
                    </a:p>
                  </a:txBody>
                  <a:tcPr/>
                </a:tc>
              </a:tr>
              <a:tr h="370840">
                <a:tc>
                  <a:txBody>
                    <a:bodyPr/>
                    <a:lstStyle/>
                    <a:p>
                      <a:r>
                        <a:rPr lang="en-GB" sz="2200" b="0" cap="none" dirty="0" smtClean="0">
                          <a:solidFill>
                            <a:schemeClr val="tx1"/>
                          </a:solidFill>
                        </a:rPr>
                        <a:t>Methane (CH</a:t>
                      </a:r>
                      <a:r>
                        <a:rPr lang="en-GB" sz="2200" b="0" cap="none" baseline="-25000" dirty="0" smtClean="0">
                          <a:solidFill>
                            <a:schemeClr val="tx1"/>
                          </a:solidFill>
                        </a:rPr>
                        <a:t>4</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25</a:t>
                      </a:r>
                      <a:endParaRPr lang="en-GB" sz="2200" b="0" cap="none" dirty="0">
                        <a:solidFill>
                          <a:schemeClr val="tx1"/>
                        </a:solidFill>
                      </a:endParaRPr>
                    </a:p>
                  </a:txBody>
                  <a:tcPr/>
                </a:tc>
                <a:tc>
                  <a:txBody>
                    <a:bodyPr/>
                    <a:lstStyle/>
                    <a:p>
                      <a:r>
                        <a:rPr lang="fr-CH" sz="2200" b="0" cap="none" dirty="0" smtClean="0">
                          <a:solidFill>
                            <a:schemeClr val="tx1"/>
                          </a:solidFill>
                        </a:rPr>
                        <a:t>16%</a:t>
                      </a:r>
                      <a:endParaRPr lang="en-GB" sz="2200" b="0" cap="none" dirty="0">
                        <a:solidFill>
                          <a:schemeClr val="tx1"/>
                        </a:solidFill>
                      </a:endParaRPr>
                    </a:p>
                  </a:txBody>
                  <a:tcPr/>
                </a:tc>
              </a:tr>
              <a:tr h="370840">
                <a:tc>
                  <a:txBody>
                    <a:bodyPr/>
                    <a:lstStyle/>
                    <a:p>
                      <a:r>
                        <a:rPr lang="en-GB" sz="2200" b="0" cap="none" dirty="0" smtClean="0">
                          <a:solidFill>
                            <a:schemeClr val="tx1"/>
                          </a:solidFill>
                        </a:rPr>
                        <a:t>Nitrous</a:t>
                      </a:r>
                      <a:r>
                        <a:rPr lang="en-GB" sz="2200" b="0" cap="none" baseline="0" dirty="0" smtClean="0">
                          <a:solidFill>
                            <a:schemeClr val="tx1"/>
                          </a:solidFill>
                        </a:rPr>
                        <a:t> oxide (N</a:t>
                      </a:r>
                      <a:r>
                        <a:rPr lang="en-GB" sz="2200" b="0" cap="none" baseline="-25000" dirty="0" smtClean="0">
                          <a:solidFill>
                            <a:schemeClr val="tx1"/>
                          </a:solidFill>
                        </a:rPr>
                        <a:t>2</a:t>
                      </a:r>
                      <a:r>
                        <a:rPr lang="en-GB" sz="2200" b="0" cap="none" baseline="0" dirty="0" smtClean="0">
                          <a:solidFill>
                            <a:schemeClr val="tx1"/>
                          </a:solidFill>
                        </a:rPr>
                        <a:t>O)</a:t>
                      </a:r>
                      <a:endParaRPr lang="en-GB" sz="2200" b="0" cap="none" dirty="0">
                        <a:solidFill>
                          <a:schemeClr val="tx1"/>
                        </a:solidFill>
                      </a:endParaRPr>
                    </a:p>
                  </a:txBody>
                  <a:tcPr/>
                </a:tc>
                <a:tc>
                  <a:txBody>
                    <a:bodyPr/>
                    <a:lstStyle/>
                    <a:p>
                      <a:r>
                        <a:rPr lang="fr-CH" sz="2200" b="0" cap="none" smtClean="0">
                          <a:solidFill>
                            <a:schemeClr val="tx1"/>
                          </a:solidFill>
                        </a:rPr>
                        <a:t>298</a:t>
                      </a:r>
                      <a:endParaRPr lang="en-GB" sz="2200" b="0" cap="none" dirty="0">
                        <a:solidFill>
                          <a:schemeClr val="tx1"/>
                        </a:solidFill>
                      </a:endParaRPr>
                    </a:p>
                  </a:txBody>
                  <a:tcPr/>
                </a:tc>
                <a:tc>
                  <a:txBody>
                    <a:bodyPr/>
                    <a:lstStyle/>
                    <a:p>
                      <a:r>
                        <a:rPr lang="fr-CH" sz="2200" b="0" cap="none" dirty="0" smtClean="0">
                          <a:solidFill>
                            <a:schemeClr val="tx1"/>
                          </a:solidFill>
                        </a:rPr>
                        <a:t> 6%</a:t>
                      </a:r>
                      <a:endParaRPr lang="en-GB" sz="2200" b="0" cap="none" dirty="0">
                        <a:solidFill>
                          <a:schemeClr val="tx1"/>
                        </a:solidFill>
                      </a:endParaRPr>
                    </a:p>
                  </a:txBody>
                  <a:tcPr/>
                </a:tc>
              </a:tr>
              <a:tr h="370840">
                <a:tc>
                  <a:txBody>
                    <a:bodyPr/>
                    <a:lstStyle/>
                    <a:p>
                      <a:r>
                        <a:rPr lang="en-GB" sz="2200" b="0" cap="none" dirty="0" err="1" smtClean="0">
                          <a:solidFill>
                            <a:schemeClr val="tx1"/>
                          </a:solidFill>
                        </a:rPr>
                        <a:t>Hydrofluorocarbons</a:t>
                      </a:r>
                      <a:r>
                        <a:rPr lang="en-GB" sz="2200" b="0" cap="none" dirty="0" smtClean="0">
                          <a:solidFill>
                            <a:schemeClr val="tx1"/>
                          </a:solidFill>
                        </a:rPr>
                        <a:t> (</a:t>
                      </a:r>
                      <a:r>
                        <a:rPr lang="en-GB" sz="2200" b="0" cap="none" baseline="0" dirty="0" smtClean="0">
                          <a:solidFill>
                            <a:schemeClr val="tx1"/>
                          </a:solidFill>
                        </a:rPr>
                        <a:t>HFCs)</a:t>
                      </a:r>
                      <a:endParaRPr lang="en-GB" sz="2200" b="0" cap="none" dirty="0">
                        <a:solidFill>
                          <a:schemeClr val="tx1"/>
                        </a:solidFill>
                      </a:endParaRPr>
                    </a:p>
                  </a:txBody>
                  <a:tcPr/>
                </a:tc>
                <a:tc>
                  <a:txBody>
                    <a:bodyPr/>
                    <a:lstStyle/>
                    <a:p>
                      <a:r>
                        <a:rPr lang="fr-CH" sz="2200" b="0" cap="none" dirty="0" smtClean="0">
                          <a:solidFill>
                            <a:schemeClr val="tx1"/>
                          </a:solidFill>
                        </a:rPr>
                        <a:t>124-14,800</a:t>
                      </a:r>
                      <a:endParaRPr lang="en-GB" sz="2200" b="0" cap="none" dirty="0">
                        <a:solidFill>
                          <a:schemeClr val="tx1"/>
                        </a:solidFill>
                      </a:endParaRP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2800" b="0" cap="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050" b="0" cap="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2400" b="0" cap="none" dirty="0" smtClean="0">
                          <a:solidFill>
                            <a:schemeClr val="tx1"/>
                          </a:solidFill>
                        </a:rPr>
                        <a:t>ca. 2%</a:t>
                      </a:r>
                      <a:endParaRPr lang="en-GB" sz="2400" b="0" cap="none" dirty="0" smtClean="0">
                        <a:solidFill>
                          <a:schemeClr val="tx1"/>
                        </a:solidFill>
                      </a:endParaRPr>
                    </a:p>
                  </a:txBody>
                  <a:tcPr/>
                </a:tc>
              </a:tr>
              <a:tr h="370840">
                <a:tc>
                  <a:txBody>
                    <a:bodyPr/>
                    <a:lstStyle/>
                    <a:p>
                      <a:r>
                        <a:rPr lang="en-GB" sz="2200" b="0" cap="none" err="1" smtClean="0">
                          <a:solidFill>
                            <a:schemeClr val="tx1"/>
                          </a:solidFill>
                        </a:rPr>
                        <a:t>Perfluorocarbons</a:t>
                      </a:r>
                      <a:r>
                        <a:rPr lang="en-GB" sz="2200" b="0" cap="none" smtClean="0">
                          <a:solidFill>
                            <a:schemeClr val="tx1"/>
                          </a:solidFill>
                        </a:rPr>
                        <a:t> (PFCs</a:t>
                      </a:r>
                      <a:r>
                        <a:rPr lang="en-GB" sz="2200" b="0" cap="none" baseline="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7,390</a:t>
                      </a:r>
                      <a:r>
                        <a:rPr lang="fr-CH" sz="2200" b="0" cap="none" baseline="0" smtClean="0">
                          <a:solidFill>
                            <a:schemeClr val="tx1"/>
                          </a:solidFill>
                        </a:rPr>
                        <a:t>-12,200</a:t>
                      </a:r>
                      <a:endParaRPr lang="en-GB" sz="2200" b="0" cap="none" dirty="0">
                        <a:solidFill>
                          <a:schemeClr val="tx1"/>
                        </a:solidFill>
                      </a:endParaRPr>
                    </a:p>
                  </a:txBody>
                  <a:tcPr/>
                </a:tc>
                <a:tc vMerge="1">
                  <a:txBody>
                    <a:bodyPr/>
                    <a:lstStyle/>
                    <a:p>
                      <a:endParaRPr lang="en-GB" sz="2200" b="0" cap="none" dirty="0">
                        <a:solidFill>
                          <a:schemeClr val="tx1"/>
                        </a:solidFill>
                      </a:endParaRPr>
                    </a:p>
                  </a:txBody>
                  <a:tcPr/>
                </a:tc>
              </a:tr>
              <a:tr h="370840">
                <a:tc>
                  <a:txBody>
                    <a:bodyPr/>
                    <a:lstStyle/>
                    <a:p>
                      <a:r>
                        <a:rPr lang="en-GB" sz="2200" b="0" cap="none" dirty="0" smtClean="0">
                          <a:solidFill>
                            <a:schemeClr val="tx1"/>
                          </a:solidFill>
                        </a:rPr>
                        <a:t>Sulphur hexafluoride (SF</a:t>
                      </a:r>
                      <a:r>
                        <a:rPr lang="en-GB" sz="2200" b="0" cap="none" baseline="-25000" dirty="0" smtClean="0">
                          <a:solidFill>
                            <a:schemeClr val="tx1"/>
                          </a:solidFill>
                        </a:rPr>
                        <a:t>6</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22,800</a:t>
                      </a:r>
                      <a:endParaRPr lang="en-GB" sz="2200" b="0" cap="none" dirty="0">
                        <a:solidFill>
                          <a:schemeClr val="tx1"/>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0" cap="none" dirty="0" smtClean="0">
                        <a:solidFill>
                          <a:schemeClr val="tx1"/>
                        </a:solidFill>
                      </a:endParaRPr>
                    </a:p>
                  </a:txBody>
                  <a:tcPr/>
                </a:tc>
              </a:tr>
              <a:tr h="370840">
                <a:tc>
                  <a:txBody>
                    <a:bodyPr/>
                    <a:lstStyle/>
                    <a:p>
                      <a:r>
                        <a:rPr lang="en-US" sz="2200" b="0" cap="none" baseline="0" dirty="0" smtClean="0"/>
                        <a:t>Nitrogen </a:t>
                      </a:r>
                      <a:r>
                        <a:rPr lang="en-US" sz="2200" b="0" cap="none" baseline="0" dirty="0" err="1" smtClean="0"/>
                        <a:t>trifluoride</a:t>
                      </a:r>
                      <a:r>
                        <a:rPr lang="en-US" sz="2200" b="0" cap="none" baseline="0" dirty="0" smtClean="0"/>
                        <a:t> (NF</a:t>
                      </a:r>
                      <a:r>
                        <a:rPr lang="en-US" sz="2200" b="0" cap="none" baseline="-25000" dirty="0" smtClean="0"/>
                        <a:t>3</a:t>
                      </a:r>
                      <a:r>
                        <a:rPr lang="en-US" sz="2200" b="0" cap="none" baseline="0" dirty="0" smtClean="0"/>
                        <a:t>) </a:t>
                      </a:r>
                      <a:endParaRPr lang="en-GB" sz="2200" b="0" cap="none" dirty="0">
                        <a:solidFill>
                          <a:schemeClr val="tx1"/>
                        </a:solidFill>
                      </a:endParaRPr>
                    </a:p>
                  </a:txBody>
                  <a:tcPr/>
                </a:tc>
                <a:tc>
                  <a:txBody>
                    <a:bodyPr/>
                    <a:lstStyle/>
                    <a:p>
                      <a:r>
                        <a:rPr lang="fr-CH" sz="2200" b="0" cap="none" dirty="0" smtClean="0">
                          <a:solidFill>
                            <a:schemeClr val="tx1"/>
                          </a:solidFill>
                        </a:rPr>
                        <a:t>17,200</a:t>
                      </a:r>
                      <a:endParaRPr lang="en-GB" sz="2200" b="0" cap="none" dirty="0">
                        <a:solidFill>
                          <a:schemeClr val="tx1"/>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0" cap="none" dirty="0" smtClean="0">
                        <a:solidFill>
                          <a:schemeClr val="tx1"/>
                        </a:solidFill>
                      </a:endParaRPr>
                    </a:p>
                  </a:txBody>
                  <a:tcPr/>
                </a:tc>
              </a:tr>
            </a:tbl>
          </a:graphicData>
        </a:graphic>
      </p:graphicFrame>
      <p:sp>
        <p:nvSpPr>
          <p:cNvPr id="11" name="TextBox 10"/>
          <p:cNvSpPr txBox="1"/>
          <p:nvPr/>
        </p:nvSpPr>
        <p:spPr>
          <a:xfrm>
            <a:off x="4114800" y="5791200"/>
            <a:ext cx="4800600" cy="276999"/>
          </a:xfrm>
          <a:prstGeom prst="rect">
            <a:avLst/>
          </a:prstGeom>
          <a:noFill/>
        </p:spPr>
        <p:txBody>
          <a:bodyPr wrap="square" rtlCol="0">
            <a:spAutoFit/>
          </a:bodyPr>
          <a:lstStyle/>
          <a:p>
            <a:pPr algn="r"/>
            <a:r>
              <a:rPr lang="en-GB" sz="1200" dirty="0">
                <a:latin typeface="+mn-lt"/>
              </a:rPr>
              <a:t>S</a:t>
            </a:r>
            <a:r>
              <a:rPr lang="en-GB" sz="1200" dirty="0" smtClean="0">
                <a:latin typeface="+mn-lt"/>
              </a:rPr>
              <a:t>ource: Reproduced from IPCC 2007 and  UNEP 2012</a:t>
            </a:r>
            <a:endParaRPr lang="en-GB" sz="1200" dirty="0">
              <a:latin typeface="+mn-lt"/>
            </a:endParaRPr>
          </a:p>
        </p:txBody>
      </p:sp>
      <p:sp>
        <p:nvSpPr>
          <p:cNvPr id="8" name="TextBox 7"/>
          <p:cNvSpPr txBox="1"/>
          <p:nvPr/>
        </p:nvSpPr>
        <p:spPr>
          <a:xfrm>
            <a:off x="517634" y="5775434"/>
            <a:ext cx="6477000" cy="338554"/>
          </a:xfrm>
          <a:prstGeom prst="rect">
            <a:avLst/>
          </a:prstGeom>
          <a:noFill/>
        </p:spPr>
        <p:txBody>
          <a:bodyPr wrap="square" rtlCol="0">
            <a:spAutoFit/>
          </a:bodyPr>
          <a:lstStyle/>
          <a:p>
            <a:r>
              <a:rPr lang="en-US" sz="1600" b="1" dirty="0" smtClean="0">
                <a:solidFill>
                  <a:srgbClr val="CC3300"/>
                </a:solidFill>
              </a:rPr>
              <a:t>*GWP= capacity to trap heat in the atmosphere</a:t>
            </a:r>
            <a:endParaRPr lang="en-GB" sz="1600" b="1" dirty="0">
              <a:solidFill>
                <a:srgbClr val="CC3300"/>
              </a:solidFill>
            </a:endParaRPr>
          </a:p>
        </p:txBody>
      </p:sp>
      <p:sp>
        <p:nvSpPr>
          <p:cNvPr id="10" name="Rectangle 9"/>
          <p:cNvSpPr/>
          <p:nvPr/>
        </p:nvSpPr>
        <p:spPr>
          <a:xfrm>
            <a:off x="608315" y="6107668"/>
            <a:ext cx="6173485" cy="369332"/>
          </a:xfrm>
          <a:prstGeom prst="rect">
            <a:avLst/>
          </a:prstGeom>
          <a:solidFill>
            <a:srgbClr val="FFEE98"/>
          </a:solidFill>
        </p:spPr>
        <p:txBody>
          <a:bodyPr wrap="none">
            <a:spAutoFit/>
          </a:bodyPr>
          <a:lstStyle/>
          <a:p>
            <a:r>
              <a:rPr lang="en-US" dirty="0" smtClean="0"/>
              <a:t>are also called </a:t>
            </a:r>
            <a:r>
              <a:rPr lang="en-US" b="1" dirty="0" smtClean="0"/>
              <a:t>long-lived greenhouse gases (L</a:t>
            </a:r>
            <a:r>
              <a:rPr lang="en-GB" b="1" dirty="0" smtClean="0"/>
              <a:t>LGHGs)</a:t>
            </a:r>
            <a:endParaRPr lang="en-GB" dirty="0"/>
          </a:p>
        </p:txBody>
      </p:sp>
      <p:sp>
        <p:nvSpPr>
          <p:cNvPr id="12" name="Rectangle 11"/>
          <p:cNvSpPr/>
          <p:nvPr/>
        </p:nvSpPr>
        <p:spPr>
          <a:xfrm>
            <a:off x="625366" y="2803634"/>
            <a:ext cx="8077200" cy="381000"/>
          </a:xfrm>
          <a:prstGeom prst="rect">
            <a:avLst/>
          </a:prstGeom>
          <a:solidFill>
            <a:srgbClr val="FF9900">
              <a:alpha val="33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0668" y="2819400"/>
            <a:ext cx="914400" cy="1219200"/>
          </a:xfrm>
          <a:prstGeom prst="rect">
            <a:avLst/>
          </a:prstGeom>
          <a:solidFill>
            <a:srgbClr val="FF9900">
              <a:alpha val="33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851843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24</a:t>
            </a:fld>
            <a:endParaRPr lang="en-US"/>
          </a:p>
        </p:txBody>
      </p:sp>
      <p:pic>
        <p:nvPicPr>
          <p:cNvPr id="136194" name="Picture 2" descr="https://www.epa.gov/sites/production/files/2016-05/global_emissions_sector_2015.png"/>
          <p:cNvPicPr>
            <a:picLocks noChangeAspect="1" noChangeArrowheads="1"/>
          </p:cNvPicPr>
          <p:nvPr/>
        </p:nvPicPr>
        <p:blipFill>
          <a:blip r:embed="rId2"/>
          <a:srcRect/>
          <a:stretch>
            <a:fillRect/>
          </a:stretch>
        </p:blipFill>
        <p:spPr bwMode="auto">
          <a:xfrm>
            <a:off x="1524000" y="228600"/>
            <a:ext cx="5715000" cy="6294615"/>
          </a:xfrm>
          <a:prstGeom prst="rect">
            <a:avLst/>
          </a:prstGeom>
          <a:noFill/>
        </p:spPr>
      </p:pic>
      <p:sp>
        <p:nvSpPr>
          <p:cNvPr id="5" name="TextBox 4"/>
          <p:cNvSpPr txBox="1"/>
          <p:nvPr/>
        </p:nvSpPr>
        <p:spPr>
          <a:xfrm>
            <a:off x="6629400" y="6031468"/>
            <a:ext cx="2286000" cy="369332"/>
          </a:xfrm>
          <a:prstGeom prst="rect">
            <a:avLst/>
          </a:prstGeom>
          <a:noFill/>
        </p:spPr>
        <p:txBody>
          <a:bodyPr wrap="square" rtlCol="0">
            <a:spAutoFit/>
          </a:bodyPr>
          <a:lstStyle/>
          <a:p>
            <a:pPr algn="r"/>
            <a:r>
              <a:rPr lang="en-US" dirty="0" smtClean="0"/>
              <a:t>Source: IPCC 2014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42875"/>
            <a:ext cx="8153400" cy="1076325"/>
          </a:xfrm>
        </p:spPr>
        <p:txBody>
          <a:bodyPr>
            <a:noAutofit/>
          </a:bodyPr>
          <a:lstStyle/>
          <a:p>
            <a:pPr eaLnBrk="1" fontAlgn="auto" hangingPunct="1">
              <a:lnSpc>
                <a:spcPts val="4000"/>
              </a:lnSpc>
              <a:spcAft>
                <a:spcPts val="0"/>
              </a:spcAft>
              <a:defRPr/>
            </a:pPr>
            <a:r>
              <a:rPr lang="en-US" sz="4000" dirty="0" smtClean="0"/>
              <a:t>Important Greenhouse Gases: </a:t>
            </a:r>
            <a:br>
              <a:rPr lang="en-US" sz="4000" dirty="0" smtClean="0"/>
            </a:br>
            <a:r>
              <a:rPr lang="en-US" sz="4000" dirty="0" smtClean="0">
                <a:solidFill>
                  <a:srgbClr val="FF0000"/>
                </a:solidFill>
              </a:rPr>
              <a:t>Carbon Dioxide (CO</a:t>
            </a:r>
            <a:r>
              <a:rPr lang="en-US" sz="4000" baseline="-25000" dirty="0" smtClean="0">
                <a:solidFill>
                  <a:srgbClr val="FF0000"/>
                </a:solidFill>
              </a:rPr>
              <a:t>2</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sz="quarter" idx="1"/>
          </p:nvPr>
        </p:nvSpPr>
        <p:spPr>
          <a:xfrm>
            <a:off x="571500" y="1752600"/>
            <a:ext cx="8039100" cy="4468565"/>
          </a:xfrm>
        </p:spPr>
        <p:txBody>
          <a:bodyPr>
            <a:normAutofit/>
          </a:bodyPr>
          <a:lstStyle/>
          <a:p>
            <a:pPr marL="320040" indent="-320040" eaLnBrk="1" fontAlgn="auto" hangingPunct="1">
              <a:spcAft>
                <a:spcPts val="700"/>
              </a:spcAft>
              <a:buClr>
                <a:srgbClr val="23518F"/>
              </a:buClr>
              <a:buFont typeface="Wingdings"/>
              <a:buChar char=""/>
              <a:defRPr/>
            </a:pPr>
            <a:r>
              <a:rPr lang="en-US" sz="2800" dirty="0" smtClean="0"/>
              <a:t>Most important greenhouse gas (contributes </a:t>
            </a:r>
            <a:r>
              <a:rPr lang="en-US" sz="2800" u="sng" dirty="0" smtClean="0">
                <a:solidFill>
                  <a:srgbClr val="FF0000"/>
                </a:solidFill>
              </a:rPr>
              <a:t>~64% to total </a:t>
            </a:r>
            <a:r>
              <a:rPr lang="en-US" sz="2800" u="sng" dirty="0" err="1" smtClean="0">
                <a:solidFill>
                  <a:srgbClr val="FF0000"/>
                </a:solidFill>
              </a:rPr>
              <a:t>radiative</a:t>
            </a:r>
            <a:r>
              <a:rPr lang="en-US" sz="2800" u="sng" dirty="0" smtClean="0">
                <a:solidFill>
                  <a:srgbClr val="FF0000"/>
                </a:solidFill>
              </a:rPr>
              <a:t> forcing by long-lived GHGs</a:t>
            </a:r>
            <a:r>
              <a:rPr lang="en-US" sz="2800" dirty="0" smtClean="0"/>
              <a:t>)</a:t>
            </a:r>
          </a:p>
          <a:p>
            <a:pPr marL="320040" indent="-320040" eaLnBrk="1" fontAlgn="auto" hangingPunct="1">
              <a:spcAft>
                <a:spcPts val="700"/>
              </a:spcAft>
              <a:buClr>
                <a:srgbClr val="23518F"/>
              </a:buClr>
              <a:buFont typeface="Wingdings"/>
              <a:buChar char=""/>
              <a:defRPr/>
            </a:pPr>
            <a:r>
              <a:rPr lang="en-GB" sz="2800" b="1" u="sng" dirty="0" smtClean="0">
                <a:solidFill>
                  <a:srgbClr val="00B050"/>
                </a:solidFill>
              </a:rPr>
              <a:t>Half</a:t>
            </a:r>
            <a:r>
              <a:rPr lang="en-GB" sz="2800" u="sng" dirty="0" smtClean="0">
                <a:solidFill>
                  <a:srgbClr val="00B050"/>
                </a:solidFill>
              </a:rPr>
              <a:t> </a:t>
            </a:r>
            <a:r>
              <a:rPr lang="en-GB" sz="2800" b="1" u="sng" dirty="0">
                <a:solidFill>
                  <a:srgbClr val="00B050"/>
                </a:solidFill>
              </a:rPr>
              <a:t>of </a:t>
            </a:r>
            <a:r>
              <a:rPr lang="en-GB" sz="2800" b="1" u="sng" dirty="0" smtClean="0">
                <a:solidFill>
                  <a:srgbClr val="00B050"/>
                </a:solidFill>
              </a:rPr>
              <a:t>C</a:t>
            </a:r>
            <a:r>
              <a:rPr lang="en-US" sz="2800" b="1" u="sng" dirty="0" smtClean="0">
                <a:solidFill>
                  <a:srgbClr val="00B050"/>
                </a:solidFill>
              </a:rPr>
              <a:t>O</a:t>
            </a:r>
            <a:r>
              <a:rPr lang="en-US" sz="2800" b="1" u="sng" baseline="-25000" dirty="0" smtClean="0">
                <a:solidFill>
                  <a:srgbClr val="00B050"/>
                </a:solidFill>
              </a:rPr>
              <a:t>2</a:t>
            </a:r>
            <a:r>
              <a:rPr lang="en-GB" sz="2800" dirty="0" smtClean="0">
                <a:solidFill>
                  <a:srgbClr val="00B050"/>
                </a:solidFill>
              </a:rPr>
              <a:t> </a:t>
            </a:r>
            <a:r>
              <a:rPr lang="en-GB" sz="2800" dirty="0">
                <a:solidFill>
                  <a:srgbClr val="00B050"/>
                </a:solidFill>
              </a:rPr>
              <a:t>emitted by human</a:t>
            </a:r>
            <a:r>
              <a:rPr lang="en-GB" sz="2800" dirty="0"/>
              <a:t> activities </a:t>
            </a:r>
            <a:r>
              <a:rPr lang="en-GB" sz="2800" dirty="0" smtClean="0"/>
              <a:t>is being </a:t>
            </a:r>
            <a:r>
              <a:rPr lang="en-GB" sz="2800" dirty="0">
                <a:solidFill>
                  <a:srgbClr val="00B050"/>
                </a:solidFill>
              </a:rPr>
              <a:t>absorbed in the biosphere and </a:t>
            </a:r>
            <a:r>
              <a:rPr lang="en-GB" sz="2800" dirty="0" smtClean="0">
                <a:solidFill>
                  <a:srgbClr val="00B050"/>
                </a:solidFill>
              </a:rPr>
              <a:t>oceans</a:t>
            </a:r>
            <a:endParaRPr lang="en-US" sz="2800" dirty="0" smtClean="0">
              <a:solidFill>
                <a:srgbClr val="00B050"/>
              </a:solidFill>
            </a:endParaRPr>
          </a:p>
          <a:p>
            <a:pPr marL="320040" indent="-320040" eaLnBrk="1" fontAlgn="auto" hangingPunct="1">
              <a:spcAft>
                <a:spcPts val="700"/>
              </a:spcAft>
              <a:buClr>
                <a:srgbClr val="23518F"/>
              </a:buClr>
              <a:buFont typeface="Wingdings"/>
              <a:buChar char=""/>
              <a:defRPr/>
            </a:pPr>
            <a:r>
              <a:rPr lang="en-US" sz="2800" b="1" u="sng" dirty="0" smtClean="0">
                <a:solidFill>
                  <a:srgbClr val="FF0000"/>
                </a:solidFill>
              </a:rPr>
              <a:t>Rest half</a:t>
            </a:r>
            <a:r>
              <a:rPr lang="en-US" sz="2800" dirty="0" smtClean="0"/>
              <a:t> </a:t>
            </a:r>
            <a:r>
              <a:rPr lang="en-GB" sz="2800" dirty="0" smtClean="0">
                <a:solidFill>
                  <a:srgbClr val="FF0000"/>
                </a:solidFill>
              </a:rPr>
              <a:t>remains </a:t>
            </a:r>
            <a:r>
              <a:rPr lang="en-GB" sz="2800" dirty="0">
                <a:solidFill>
                  <a:srgbClr val="FF0000"/>
                </a:solidFill>
              </a:rPr>
              <a:t>in the </a:t>
            </a:r>
            <a:r>
              <a:rPr lang="en-GB" sz="2800" dirty="0" smtClean="0">
                <a:solidFill>
                  <a:srgbClr val="FF0000"/>
                </a:solidFill>
              </a:rPr>
              <a:t>atmosphere </a:t>
            </a:r>
            <a:r>
              <a:rPr lang="en-US" sz="2800" dirty="0" smtClean="0">
                <a:solidFill>
                  <a:srgbClr val="FF0000"/>
                </a:solidFill>
              </a:rPr>
              <a:t>for hundreds to thousands of years</a:t>
            </a:r>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7" name="TextBox 6"/>
          <p:cNvSpPr txBox="1"/>
          <p:nvPr/>
        </p:nvSpPr>
        <p:spPr>
          <a:xfrm>
            <a:off x="5652120" y="5847969"/>
            <a:ext cx="2952328" cy="553998"/>
          </a:xfrm>
          <a:prstGeom prst="rect">
            <a:avLst/>
          </a:prstGeom>
          <a:noFill/>
        </p:spPr>
        <p:txBody>
          <a:bodyPr wrap="square" rtlCol="0">
            <a:spAutoFit/>
          </a:bodyPr>
          <a:lstStyle/>
          <a:p>
            <a:r>
              <a:rPr lang="en-US" sz="1200" smtClean="0">
                <a:latin typeface="+mn-lt"/>
              </a:rPr>
              <a:t>Source: WMO 2013</a:t>
            </a:r>
            <a:endParaRPr lang="en-US" sz="1200" dirty="0" smtClean="0">
              <a:latin typeface="+mn-lt"/>
            </a:endParaRPr>
          </a:p>
          <a:p>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25</a:t>
            </a:fld>
            <a:endParaRPr lang="en-US" dirty="0"/>
          </a:p>
        </p:txBody>
      </p:sp>
      <p:sp>
        <p:nvSpPr>
          <p:cNvPr id="9" name="AutoShape 2" descr="data:image/jpeg;base64,/9j/4AAQSkZJRgABAQAAAQABAAD/2wCEAAkGBwgHBgkIBwgKCgkLDRYPDQwMDRsUFRAWIB0iIiAdHx8kKDQsJCYxJx8fLT0tMTU3Ojo6Iys/RD84QzQ5OjcBCgoKDQwNGg8PGjclHyU3Nzc3Nzc3Nzc3Nzc3Nzc3Nzc3Nzc3Nzc3Nzc3Nzc3Nzc3Nzc3Nzc3Nzc3Nzc3Nzc3N//AABEIAIQAtwMBEQACEQEDEQH/xAAcAAEAAQUBAQAAAAAAAAAAAAAAAQIDBAYHBQj/xAA9EAACAQMBBQUDCQYHAAAAAAAAAQIDBBEFBgcSITFBUWFxgRORoSIjMkJSscHC0RQVQ2Jy8BYkRFRjkqL/xAAbAQEAAgMBAQAAAAAAAAAAAAAAAQQDBQYCB//EAC4RAQACAQIEAwcEAwAAAAAAAAABAgMEEQUSITEiQVEGFGGBobHRcZHB4RNCUv/aAAwDAQACEQMRAD8A7iAAAAAAAAAAAAAAAAAAAAAAAAAAAAAAAAAAAAAAAAAAAAAAAAAAAAAAAAAAAAAAAAAAAAAAAAAAAAAAAAAAAAAAAAAAAAAAAAAAAAAAAAAAAAAAAAAAAAAAAAAAAAEZQE5AjK7wJAAAAAAAAAAAAAAAAa9tNthpWzy9nczlWumsxtqXOXr2RXmBz3UN5ut3M2rKlbWdLs+T7SfvfL4AeatutplLi/ecn4OlDH3Aetpm9HVKFSMdTtaF1S7ZU06c196fuQHR9ntpdM2gt3U0+s3UgvnKE1icPNd3iuQHgbYbf22jVpWWn043d9H6eX83SfdLvfgvgV8uorTpHWW44fwjJqoi955a/dzy/wBr9oNQm3V1SvRX2LaXsl8OfxKVs+S3m6XDwrR4o6U3/Xqx7faHXLafHR1m/wA/8lxKovdJtERlyR5st+HaS/Sccfs2/Z3ebWhVjQ2hpRlTbwrmjHDj/VHtXl7ixj1XldpdZ7PxtzaaflP8OnW1xSuqMK1vONSlUipQnF5Uk+jRdid+rmLVms8tu66SgAAAAACG8LOQNM2g3iaXpdSdvZp39zF4apSShF9zl+mSvk1NKdI6y3Gj4LqNREWt4a/H8NOvN5O0FxL/AC/7Lax7o0uN++X6FadXee3Ru8Xs/pqx45mfosU94G09KWXeUaq7qlvHH/nB596yMluBaKfKY+b39K3pvjjDWbFRi/41s8484P8ABmamsj/aGt1Hs7aI3w23+E/l0HS9StNUto3Nhc069GXSUH0fc+5+BbraLRvDnsuHJhtNMkbS1veJtd/hyxjQs5Reo3Kfs+j9lH7bXwS7X5HpjcRqV6lerOrWqSqVKknKc5PLk32tgXabAuNcgLUwJtLu4sbmFzZ1p0K8M8NSDw1nqExO0sSpVlGp8pt555b5s1mTDNJdrouIV1GOJ7THeGRQqJ4MUw2Vb7siTWDyyxKzJkPTf91G0M7e+/clxPNCvmVvn6k+rivB835rxLmly7TyS5vj2hia+80jr5utJ5RfcokAAAAQ3gDkW8LbOre3FbSdKqyhaU3w1qsJYdZrqk19VdPHyKGozzM8tXWcH4VWtYz5o3me0fzLRYLsXQpukleihsIkhshak8DYZ+ga7eaBqEbuxqNLpUot/Iqx7mvufYZMeS2Od4U9Zoserx8l46+vo8/avXauta7c39dOPtJYpwbzwQX0V+Pnk2tLReu8OD1Gnvp8k4794eZSq5PTAzaVQC/7TkBanIC3kCzdxcqMmvpR5ox5a81V3Q5pxZo9JW7atnBr7Q6/DdmRqZRiX6z0M5IZIZek3MrPVbK5g2pUq8JZT/mWfhkmkzW0TDBqscZMF6z5xL6TRuXzdIAAAA1XePrMtG2dquhLhubp+wpNdY56y9Fn4GHUX5MctlwnSe86qIntHWXDFhJJLCXQ1TvlyDAvRkShEpAWJsIUNhLB1aGaCrLrDr4otaW+1uX1c/x7S8+GM0d6/b+mDb1OhsHIPRpTAvqYBsCMgOuU+5hMTtO7zqEZ05ypzTjKLw0+w1t+ku00s81YmGdTfIwS2tOy4mQyvQ0K0lqGtWFpBZdW4hF+Wcv4JnrHXmvEK+syxi097z5RL6Rj0Nw+cJAAAAHJt811KWqabaZfDChKrjsblLH5X7yhrJ6xDq/ZyngyX+TnKKbpVSYQqUiRDmBTkClhCivD2tCpT6uUWkvQ9452vCvq6RkwXrPpLx/2K8s+BXlCdJyXLi7TbvnMMuk+gGRGQFWQJTAnsfkRadomWTFj/wAmStPWWNic6sqtRuU5vilLvbNXa2/V3eDB/jiKx5L8ImJdrC4okSyxEy6rup2XnSa12+ptOUOG0hJc+F9Z+q5L17y/pcUx45cnx7X1vPu2Oekd/wAOmLkXHNJAAAAHI981vKOsadc4fDUt5U8+MZZ/MUNZHiiXWezd4mmSnxiXO8lN0iMhCeInYQ5ZAZCEAVQnGnJTqJuEWnLHXGT3jje8K+svFNPe0+k/ZVrusx1SEaNK1dKEZcXFOWZP07Pebd85ebTjgC+gJQFSQG5bDbFy2lo3de5qVLe2prgpVIpPiqeXakuvmeMlOevLvss6TU+7Zoy7b7Mm/wB2WuW0n+yq3u4djhPgb9Jfqa+2lyR26utw8f0d48cTWf3+zHtd3e0daSU7KnQX2qteP5WyI0uWfJmvx3QUjpaZ+X5bns3u1s7CrG41erG9rReY0opxpxfj2y9eXgWcWlrWd7dWj13H8ues0wxy1+rfoxUcY6LlgtufVAAAAABqG8/Rpars3OrQjxV7OXt4pfWj0kvdz9DBqac1P0bXg2q931Ub9rdJ/j6uHPvRq3dqWBBKEAAhUubCW47vtlKe0dW8leqcbOlSdPii8P2r6Y8lz9UWtJTe3N6NBx/VRjwxhr3t3/R421Ox+obOXLjdU3Ut5P5u5gvkSXj9l+D9Mmwce8JUsAVcAEqn3gbXsfsTfbQ1Y1Zxlbaen8qvJYc/CCfXz6L4Adv02xttNsqVnZ0VSoUY8MIr++viBlYQAAAAAAAAABDWeoHGdv8AYuppFxV1DT6blp1SXFKMf9O+5/y9z7OhrtRgms81ezsuEcVrnrGDLPijt8f7aNKLKm7oJiVGCXnY4SdzaVSgyE8r2NnNn73X7+NrZQaise1rNZjSj3v8F2nvHjnJO0Kmt1mLR45tfv5R6u8aFpFtoumUbGzjinTXNvrOXbJ+LNtSkUryw+f6nUX1OWcuSess2rRp1qcqdWEZwksSjJZT80emFquo7udnryTnSoVLSb/288R/6vKXoB5a3T6Xx5eo3rXdiH6AezpWwGz2mzjUVo7mrHmpXEuJJ/09PgBs8YqKUY8kuSS7AKgAAAAAAAAAAAAonCMouMopp8mmuoGja9u006+nKtplR2NaXN00uKk/TqvR+hVyaStutejfaPj+fDEVyxzR9f3add7ttoaEsU6FvcR+1SrfhJIq20uWOzeY/aDRXjxbx8vws0d3m0lWSTsYQ8Z1opfiRGlyz5MluO6Csb80z8mx6PuslxRqa1erC/g2nb5ya+5epmpo/wDuWr1PtJM9NPT5z+HRNM06z0y1ja2FvChRj0jBYy+997LtaxWNoczmzZM1+fJO8sw9MYAAAAAAAAAAAAAAAAAAAAAAAAAAAAAAAAAAAAAAAAAAAAAAAAAAAAAAAAAAAAAAAAAAAAAAAAAAAAAAAAAAAAAAAAAAAAAAAAH/2Q=="/>
          <p:cNvSpPr>
            <a:spLocks noChangeAspect="1" noChangeArrowheads="1"/>
          </p:cNvSpPr>
          <p:nvPr/>
        </p:nvSpPr>
        <p:spPr bwMode="auto">
          <a:xfrm>
            <a:off x="155575" y="-601663"/>
            <a:ext cx="1743075" cy="12573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IQAtwMBEQACEQEDEQH/xAAcAAEAAQUBAQAAAAAAAAAAAAAAAQIDBAYHBQj/xAA9EAACAQMBBQUDCQYHAAAAAAAAAQIDBBEFBgcSITFBUWFxgRORoSIjMkJSscHC0RQVQ2Jy8BYkRFRjkqL/xAAbAQEAAgMBAQAAAAAAAAAAAAAAAQQDBQYCB//EAC4RAQACAQIEAwcEAwAAAAAAAAABAgMEEQUSITEiQVEGFGGBobHRcZHB4RNCUv/aAAwDAQACEQMRAD8A7iAAAAAAAAAAAAAAAAAAAAAAAAAAAAAAAAAAAAAAAAAAAAAAAAAAAAAAAAAAAAAAAAAAAAAAAAAAAAAAAAAAAAAAAAAAAAAAAAAAAAAAAAAAAAAAAAAAAAAAAAAAAAEZQE5AjK7wJAAAAAAAAAAAAAAAAa9tNthpWzy9nczlWumsxtqXOXr2RXmBz3UN5ut3M2rKlbWdLs+T7SfvfL4AeatutplLi/ecn4OlDH3Aetpm9HVKFSMdTtaF1S7ZU06c196fuQHR9ntpdM2gt3U0+s3UgvnKE1icPNd3iuQHgbYbf22jVpWWn043d9H6eX83SfdLvfgvgV8uorTpHWW44fwjJqoi955a/dzy/wBr9oNQm3V1SvRX2LaXsl8OfxKVs+S3m6XDwrR4o6U3/Xqx7faHXLafHR1m/wA/8lxKovdJtERlyR5st+HaS/Sccfs2/Z3ebWhVjQ2hpRlTbwrmjHDj/VHtXl7ixj1XldpdZ7PxtzaaflP8OnW1xSuqMK1vONSlUipQnF5Uk+jRdid+rmLVms8tu66SgAAAAACG8LOQNM2g3iaXpdSdvZp39zF4apSShF9zl+mSvk1NKdI6y3Gj4LqNREWt4a/H8NOvN5O0FxL/AC/7Lax7o0uN++X6FadXee3Ru8Xs/pqx45mfosU94G09KWXeUaq7qlvHH/nB596yMluBaKfKY+b39K3pvjjDWbFRi/41s8484P8ABmamsj/aGt1Hs7aI3w23+E/l0HS9StNUto3Nhc069GXSUH0fc+5+BbraLRvDnsuHJhtNMkbS1veJtd/hyxjQs5Reo3Kfs+j9lH7bXwS7X5HpjcRqV6lerOrWqSqVKknKc5PLk32tgXabAuNcgLUwJtLu4sbmFzZ1p0K8M8NSDw1nqExO0sSpVlGp8pt555b5s1mTDNJdrouIV1GOJ7THeGRQqJ4MUw2Vb7siTWDyyxKzJkPTf91G0M7e+/clxPNCvmVvn6k+rivB835rxLmly7TyS5vj2hia+80jr5utJ5RfcokAAAAQ3gDkW8LbOre3FbSdKqyhaU3w1qsJYdZrqk19VdPHyKGozzM8tXWcH4VWtYz5o3me0fzLRYLsXQpukleihsIkhshak8DYZ+ga7eaBqEbuxqNLpUot/Iqx7mvufYZMeS2Od4U9Zoserx8l46+vo8/avXauta7c39dOPtJYpwbzwQX0V+Pnk2tLReu8OD1Gnvp8k4794eZSq5PTAzaVQC/7TkBanIC3kCzdxcqMmvpR5ox5a81V3Q5pxZo9JW7atnBr7Q6/DdmRqZRiX6z0M5IZIZek3MrPVbK5g2pUq8JZT/mWfhkmkzW0TDBqscZMF6z5xL6TRuXzdIAAAA1XePrMtG2dquhLhubp+wpNdY56y9Fn4GHUX5MctlwnSe86qIntHWXDFhJJLCXQ1TvlyDAvRkShEpAWJsIUNhLB1aGaCrLrDr4otaW+1uX1c/x7S8+GM0d6/b+mDb1OhsHIPRpTAvqYBsCMgOuU+5hMTtO7zqEZ05ypzTjKLw0+w1t+ku00s81YmGdTfIwS2tOy4mQyvQ0K0lqGtWFpBZdW4hF+Wcv4JnrHXmvEK+syxi097z5RL6Rj0Nw+cJAAAAHJt811KWqabaZfDChKrjsblLH5X7yhrJ6xDq/ZyngyX+TnKKbpVSYQqUiRDmBTkClhCivD2tCpT6uUWkvQ9452vCvq6RkwXrPpLx/2K8s+BXlCdJyXLi7TbvnMMuk+gGRGQFWQJTAnsfkRadomWTFj/wAmStPWWNic6sqtRuU5vilLvbNXa2/V3eDB/jiKx5L8ImJdrC4okSyxEy6rup2XnSa12+ptOUOG0hJc+F9Z+q5L17y/pcUx45cnx7X1vPu2Oekd/wAOmLkXHNJAAAAHI981vKOsadc4fDUt5U8+MZZ/MUNZHiiXWezd4mmSnxiXO8lN0iMhCeInYQ5ZAZCEAVQnGnJTqJuEWnLHXGT3jje8K+svFNPe0+k/ZVrusx1SEaNK1dKEZcXFOWZP07Pebd85ebTjgC+gJQFSQG5bDbFy2lo3de5qVLe2prgpVIpPiqeXakuvmeMlOevLvss6TU+7Zoy7b7Mm/wB2WuW0n+yq3u4djhPgb9Jfqa+2lyR26utw8f0d48cTWf3+zHtd3e0daSU7KnQX2qteP5WyI0uWfJmvx3QUjpaZ+X5bns3u1s7CrG41erG9rReY0opxpxfj2y9eXgWcWlrWd7dWj13H8ues0wxy1+rfoxUcY6LlgtufVAAAAABqG8/Rpars3OrQjxV7OXt4pfWj0kvdz9DBqac1P0bXg2q931Ub9rdJ/j6uHPvRq3dqWBBKEAAhUubCW47vtlKe0dW8leqcbOlSdPii8P2r6Y8lz9UWtJTe3N6NBx/VRjwxhr3t3/R421Ox+obOXLjdU3Ut5P5u5gvkSXj9l+D9Mmwce8JUsAVcAEqn3gbXsfsTfbQ1Y1Zxlbaen8qvJYc/CCfXz6L4Adv02xttNsqVnZ0VSoUY8MIr++viBlYQAAAAAAAAABDWeoHGdv8AYuppFxV1DT6blp1SXFKMf9O+5/y9z7OhrtRgms81ezsuEcVrnrGDLPijt8f7aNKLKm7oJiVGCXnY4SdzaVSgyE8r2NnNn73X7+NrZQaise1rNZjSj3v8F2nvHjnJO0Kmt1mLR45tfv5R6u8aFpFtoumUbGzjinTXNvrOXbJ+LNtSkUryw+f6nUX1OWcuSess2rRp1qcqdWEZwksSjJZT80emFquo7udnryTnSoVLSb/288R/6vKXoB5a3T6Xx5eo3rXdiH6AezpWwGz2mzjUVo7mrHmpXEuJJ/09PgBs8YqKUY8kuSS7AKgAAAAAAAAAAAAonCMouMopp8mmuoGja9u006+nKtplR2NaXN00uKk/TqvR+hVyaStutejfaPj+fDEVyxzR9f3add7ttoaEsU6FvcR+1SrfhJIq20uWOzeY/aDRXjxbx8vws0d3m0lWSTsYQ8Z1opfiRGlyz5MluO6Csb80z8mx6PuslxRqa1erC/g2nb5ya+5epmpo/wDuWr1PtJM9NPT5z+HRNM06z0y1ja2FvChRj0jBYy+997LtaxWNoczmzZM1+fJO8sw9MYAAAAAAAAAAAAAAAAAAAAAAAAAAAAAAAAAAAAAAAAAAAAAAAAAAAAAAAAAAAAAAAAAAAAAAAAAAAAAAAAAAAAAAAAAAAAAAAAH/2Q=="/>
          <p:cNvSpPr>
            <a:spLocks noChangeAspect="1" noChangeArrowheads="1"/>
          </p:cNvSpPr>
          <p:nvPr/>
        </p:nvSpPr>
        <p:spPr bwMode="auto">
          <a:xfrm>
            <a:off x="460375" y="-296863"/>
            <a:ext cx="1743075" cy="12573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descr="CarbondioxideMolecul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4084" y="0"/>
            <a:ext cx="2029916" cy="11638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62634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ts val="4000"/>
              </a:lnSpc>
            </a:pPr>
            <a:r>
              <a:rPr lang="en-US" sz="4000" dirty="0" smtClean="0"/>
              <a:t>CO</a:t>
            </a:r>
            <a:r>
              <a:rPr lang="en-US" sz="4000" baseline="-25000" dirty="0" smtClean="0"/>
              <a:t>2</a:t>
            </a:r>
            <a:r>
              <a:rPr lang="en-US" sz="4000" dirty="0" smtClean="0"/>
              <a:t> Concentration in the Atmosphere and Annual Growth Rates</a:t>
            </a:r>
          </a:p>
        </p:txBody>
      </p:sp>
      <p:sp>
        <p:nvSpPr>
          <p:cNvPr id="7" name="Rectangle 6"/>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3" name="TextBox 12"/>
          <p:cNvSpPr txBox="1"/>
          <p:nvPr/>
        </p:nvSpPr>
        <p:spPr>
          <a:xfrm>
            <a:off x="7166248" y="6248400"/>
            <a:ext cx="1749152" cy="276999"/>
          </a:xfrm>
          <a:prstGeom prst="rect">
            <a:avLst/>
          </a:prstGeom>
          <a:noFill/>
        </p:spPr>
        <p:txBody>
          <a:bodyPr wrap="square" rtlCol="0">
            <a:spAutoFit/>
          </a:bodyPr>
          <a:lstStyle/>
          <a:p>
            <a:pPr algn="r"/>
            <a:r>
              <a:rPr lang="en-GB" sz="1200" dirty="0" smtClean="0">
                <a:latin typeface="+mn-lt"/>
              </a:rPr>
              <a:t>Source: WMO 2013</a:t>
            </a:r>
            <a:endParaRPr lang="en-GB" sz="1200" dirty="0">
              <a:latin typeface="+mn-lt"/>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26</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49895"/>
          <a:stretch>
            <a:fillRect/>
          </a:stretch>
        </p:blipFill>
        <p:spPr bwMode="auto">
          <a:xfrm>
            <a:off x="4878908" y="3200400"/>
            <a:ext cx="4036492" cy="2732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5234" name="AutoShape 2" descr="Atmospheric CO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5236" name="Picture 4" descr="Atmospheric CO2"/>
          <p:cNvPicPr>
            <a:picLocks noChangeAspect="1" noChangeArrowheads="1"/>
          </p:cNvPicPr>
          <p:nvPr/>
        </p:nvPicPr>
        <p:blipFill>
          <a:blip r:embed="rId4"/>
          <a:srcRect/>
          <a:stretch>
            <a:fillRect/>
          </a:stretch>
        </p:blipFill>
        <p:spPr bwMode="auto">
          <a:xfrm>
            <a:off x="594360" y="1447800"/>
            <a:ext cx="4206240" cy="3505200"/>
          </a:xfrm>
          <a:prstGeom prst="rect">
            <a:avLst/>
          </a:prstGeom>
          <a:noFill/>
        </p:spPr>
      </p:pic>
      <p:sp>
        <p:nvSpPr>
          <p:cNvPr id="9" name="Content Placeholder 2"/>
          <p:cNvSpPr txBox="1">
            <a:spLocks/>
          </p:cNvSpPr>
          <p:nvPr/>
        </p:nvSpPr>
        <p:spPr bwMode="auto">
          <a:xfrm>
            <a:off x="5378624" y="1447800"/>
            <a:ext cx="3384376"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US" sz="2400" u="sng" dirty="0" smtClean="0">
                <a:solidFill>
                  <a:srgbClr val="FF0000"/>
                </a:solidFill>
              </a:rPr>
              <a:t>Since 1750</a:t>
            </a:r>
            <a:r>
              <a:rPr lang="en-US" sz="2400" dirty="0" smtClean="0">
                <a:solidFill>
                  <a:srgbClr val="FF0000"/>
                </a:solidFill>
              </a:rPr>
              <a:t> </a:t>
            </a:r>
            <a:br>
              <a:rPr lang="en-US" sz="2400" dirty="0" smtClean="0">
                <a:solidFill>
                  <a:srgbClr val="FF0000"/>
                </a:solidFill>
              </a:rPr>
            </a:br>
            <a:r>
              <a:rPr lang="en-US" sz="2400" dirty="0" smtClean="0">
                <a:solidFill>
                  <a:srgbClr val="FF0000"/>
                </a:solidFill>
              </a:rPr>
              <a:t>CO</a:t>
            </a:r>
            <a:r>
              <a:rPr lang="en-US" sz="2400" baseline="-25000" dirty="0" smtClean="0">
                <a:solidFill>
                  <a:srgbClr val="FF0000"/>
                </a:solidFill>
              </a:rPr>
              <a:t>2 </a:t>
            </a:r>
            <a:r>
              <a:rPr lang="en-US" sz="2400" dirty="0" smtClean="0">
                <a:solidFill>
                  <a:srgbClr val="FF0000"/>
                </a:solidFill>
              </a:rPr>
              <a:t>concentration in the atmosphere has increased by </a:t>
            </a:r>
            <a:r>
              <a:rPr lang="en-US" sz="2400" b="1" dirty="0" smtClean="0">
                <a:solidFill>
                  <a:srgbClr val="FF0000"/>
                </a:solidFill>
              </a:rPr>
              <a:t>40%</a:t>
            </a:r>
          </a:p>
        </p:txBody>
      </p:sp>
      <p:sp>
        <p:nvSpPr>
          <p:cNvPr id="12" name="Content Placeholder 2"/>
          <p:cNvSpPr txBox="1">
            <a:spLocks/>
          </p:cNvSpPr>
          <p:nvPr/>
        </p:nvSpPr>
        <p:spPr bwMode="auto">
          <a:xfrm>
            <a:off x="685800" y="5029200"/>
            <a:ext cx="45720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lnSpc>
                <a:spcPts val="2400"/>
              </a:lnSpc>
              <a:spcAft>
                <a:spcPts val="0"/>
              </a:spcAft>
              <a:buClr>
                <a:srgbClr val="23518F"/>
              </a:buClr>
              <a:buNone/>
              <a:defRPr/>
            </a:pPr>
            <a:r>
              <a:rPr lang="en-US" sz="2400" dirty="0" smtClean="0">
                <a:solidFill>
                  <a:srgbClr val="FF0000"/>
                </a:solidFill>
              </a:rPr>
              <a:t>1. Increased use of </a:t>
            </a:r>
            <a:r>
              <a:rPr lang="en-US" sz="2400" u="sng" dirty="0" smtClean="0">
                <a:solidFill>
                  <a:srgbClr val="FF0000"/>
                </a:solidFill>
              </a:rPr>
              <a:t>fossil fuel</a:t>
            </a:r>
          </a:p>
          <a:p>
            <a:pPr marL="0" indent="0" eaLnBrk="1" fontAlgn="auto" hangingPunct="1">
              <a:lnSpc>
                <a:spcPts val="2400"/>
              </a:lnSpc>
              <a:spcAft>
                <a:spcPts val="0"/>
              </a:spcAft>
              <a:buClr>
                <a:srgbClr val="23518F"/>
              </a:buClr>
              <a:buNone/>
              <a:defRPr/>
            </a:pPr>
            <a:r>
              <a:rPr lang="en-US" sz="2400" dirty="0" smtClean="0">
                <a:solidFill>
                  <a:srgbClr val="FF0000"/>
                </a:solidFill>
              </a:rPr>
              <a:t>2. Increase in </a:t>
            </a:r>
            <a:r>
              <a:rPr lang="en-US" sz="2400" u="sng" dirty="0" smtClean="0">
                <a:solidFill>
                  <a:srgbClr val="FF0000"/>
                </a:solidFill>
              </a:rPr>
              <a:t>deforestation</a:t>
            </a:r>
          </a:p>
          <a:p>
            <a:pPr marL="0" indent="0" eaLnBrk="1" fontAlgn="auto" hangingPunct="1">
              <a:lnSpc>
                <a:spcPts val="2400"/>
              </a:lnSpc>
              <a:spcAft>
                <a:spcPts val="0"/>
              </a:spcAft>
              <a:buClr>
                <a:srgbClr val="23518F"/>
              </a:buClr>
              <a:buNone/>
              <a:defRPr/>
            </a:pPr>
            <a:r>
              <a:rPr lang="en-US" sz="2400" b="1" dirty="0" smtClean="0">
                <a:solidFill>
                  <a:srgbClr val="FF0000"/>
                </a:solidFill>
                <a:sym typeface="Wingdings" pitchFamily="2" charset="2"/>
              </a:rPr>
              <a:t> release of CO</a:t>
            </a:r>
            <a:r>
              <a:rPr lang="en-US" sz="2400" b="1" baseline="-25000" dirty="0" smtClean="0">
                <a:solidFill>
                  <a:srgbClr val="FF0000"/>
                </a:solidFill>
              </a:rPr>
              <a:t>2 </a:t>
            </a:r>
            <a:r>
              <a:rPr lang="en-US" sz="2400" b="1" dirty="0" smtClean="0">
                <a:solidFill>
                  <a:srgbClr val="FF0000"/>
                </a:solidFill>
              </a:rPr>
              <a:t>into atmosphere</a:t>
            </a:r>
          </a:p>
        </p:txBody>
      </p:sp>
    </p:spTree>
    <p:extLst>
      <p:ext uri="{BB962C8B-B14F-4D97-AF65-F5344CB8AC3E}">
        <p14:creationId xmlns="" xmlns:p14="http://schemas.microsoft.com/office/powerpoint/2010/main" val="1982251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Anthropogenic Drivers of CO2</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27</a:t>
            </a:fld>
            <a:endParaRPr lang="en-US" dirty="0"/>
          </a:p>
        </p:txBody>
      </p:sp>
      <p:pic>
        <p:nvPicPr>
          <p:cNvPr id="139266" name="Picture 2" descr="Human sources of carbon dioxide emissions, IEA. Almost all human carbon dioxide emissions come from the combustion of fossil fuels."/>
          <p:cNvPicPr>
            <a:picLocks noChangeAspect="1" noChangeArrowheads="1"/>
          </p:cNvPicPr>
          <p:nvPr/>
        </p:nvPicPr>
        <p:blipFill>
          <a:blip r:embed="rId2"/>
          <a:srcRect/>
          <a:stretch>
            <a:fillRect/>
          </a:stretch>
        </p:blipFill>
        <p:spPr bwMode="auto">
          <a:xfrm>
            <a:off x="1143000" y="1066800"/>
            <a:ext cx="6781800" cy="4747262"/>
          </a:xfrm>
          <a:prstGeom prst="rect">
            <a:avLst/>
          </a:prstGeom>
          <a:noFill/>
        </p:spPr>
      </p:pic>
      <p:sp>
        <p:nvSpPr>
          <p:cNvPr id="6" name="Rectangle 5"/>
          <p:cNvSpPr/>
          <p:nvPr/>
        </p:nvSpPr>
        <p:spPr>
          <a:xfrm>
            <a:off x="1371600" y="5867400"/>
            <a:ext cx="7239000" cy="646331"/>
          </a:xfrm>
          <a:prstGeom prst="rect">
            <a:avLst/>
          </a:prstGeom>
        </p:spPr>
        <p:txBody>
          <a:bodyPr wrap="square">
            <a:spAutoFit/>
          </a:bodyPr>
          <a:lstStyle/>
          <a:p>
            <a:r>
              <a:rPr lang="fr-FR" dirty="0" smtClean="0"/>
              <a:t>Source: </a:t>
            </a:r>
          </a:p>
          <a:p>
            <a:r>
              <a:rPr lang="fr-FR" dirty="0" smtClean="0"/>
              <a:t>Le </a:t>
            </a:r>
            <a:r>
              <a:rPr lang="fr-FR" dirty="0" err="1" smtClean="0"/>
              <a:t>Quéré</a:t>
            </a:r>
            <a:r>
              <a:rPr lang="fr-FR" dirty="0" smtClean="0"/>
              <a:t>, C. et al. (2013). The global </a:t>
            </a:r>
            <a:r>
              <a:rPr lang="fr-FR" dirty="0" err="1" smtClean="0"/>
              <a:t>carbon</a:t>
            </a:r>
            <a:r>
              <a:rPr lang="fr-FR" dirty="0" smtClean="0"/>
              <a:t> budget 1959-2011.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28</a:t>
            </a:fld>
            <a:endParaRPr lang="en-US" dirty="0"/>
          </a:p>
        </p:txBody>
      </p:sp>
      <p:pic>
        <p:nvPicPr>
          <p:cNvPr id="137218" name="Picture 2" descr="https://www.epa.gov/sites/production/files/2016-05/global_emissions_trends_2015.png"/>
          <p:cNvPicPr>
            <a:picLocks noChangeAspect="1" noChangeArrowheads="1"/>
          </p:cNvPicPr>
          <p:nvPr/>
        </p:nvPicPr>
        <p:blipFill>
          <a:blip r:embed="rId2"/>
          <a:srcRect/>
          <a:stretch>
            <a:fillRect/>
          </a:stretch>
        </p:blipFill>
        <p:spPr bwMode="auto">
          <a:xfrm>
            <a:off x="152400" y="409338"/>
            <a:ext cx="8793480" cy="4772262"/>
          </a:xfrm>
          <a:prstGeom prst="rect">
            <a:avLst/>
          </a:prstGeom>
          <a:noFill/>
        </p:spPr>
      </p:pic>
      <p:sp>
        <p:nvSpPr>
          <p:cNvPr id="6" name="Rectangle 5"/>
          <p:cNvSpPr/>
          <p:nvPr/>
        </p:nvSpPr>
        <p:spPr>
          <a:xfrm>
            <a:off x="228600" y="6019800"/>
            <a:ext cx="8763000" cy="523220"/>
          </a:xfrm>
          <a:prstGeom prst="rect">
            <a:avLst/>
          </a:prstGeom>
        </p:spPr>
        <p:txBody>
          <a:bodyPr wrap="square">
            <a:spAutoFit/>
          </a:bodyPr>
          <a:lstStyle/>
          <a:p>
            <a:r>
              <a:rPr lang="en-US" sz="1400" dirty="0" smtClean="0"/>
              <a:t>Source: </a:t>
            </a:r>
          </a:p>
          <a:p>
            <a:r>
              <a:rPr lang="en-US" sz="1400" dirty="0" err="1" smtClean="0"/>
              <a:t>Boden</a:t>
            </a:r>
            <a:r>
              <a:rPr lang="en-US" sz="1400" dirty="0" smtClean="0"/>
              <a:t>, T.A., </a:t>
            </a:r>
            <a:r>
              <a:rPr lang="en-US" sz="1400" dirty="0" err="1" smtClean="0"/>
              <a:t>Marland</a:t>
            </a:r>
            <a:r>
              <a:rPr lang="en-US" sz="1400" dirty="0" smtClean="0"/>
              <a:t>, G., and Andres R.J. (2015). </a:t>
            </a:r>
            <a:r>
              <a:rPr lang="en-US" sz="1400" dirty="0" smtClean="0">
                <a:hlinkClick r:id="rId3"/>
              </a:rPr>
              <a:t>Global, Regional, and National Fossil-Fuel CO</a:t>
            </a:r>
            <a:r>
              <a:rPr lang="en-US" sz="1400" baseline="-25000" dirty="0" smtClean="0">
                <a:hlinkClick r:id="rId3"/>
              </a:rPr>
              <a:t>2</a:t>
            </a:r>
            <a:r>
              <a:rPr lang="en-US" sz="1400" dirty="0" smtClean="0">
                <a:hlinkClick r:id="rId3"/>
              </a:rPr>
              <a:t> Emissions</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CO2 Emission by Country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29</a:t>
            </a:fld>
            <a:endParaRPr lang="en-US" dirty="0"/>
          </a:p>
        </p:txBody>
      </p:sp>
      <p:pic>
        <p:nvPicPr>
          <p:cNvPr id="138242" name="Picture 2" descr="Pie chart that shows country share of greenhouse gas emissions. 28% comes from China; 16&amp; from the United States; 10% from the EU-28; 6% from India; 6% from the Russian Federation; 4% from Japan; and 30% percent from other countries."/>
          <p:cNvPicPr>
            <a:picLocks noChangeAspect="1" noChangeArrowheads="1"/>
          </p:cNvPicPr>
          <p:nvPr/>
        </p:nvPicPr>
        <p:blipFill>
          <a:blip r:embed="rId3"/>
          <a:srcRect/>
          <a:stretch>
            <a:fillRect/>
          </a:stretch>
        </p:blipFill>
        <p:spPr bwMode="auto">
          <a:xfrm>
            <a:off x="2514600" y="990600"/>
            <a:ext cx="5715000" cy="571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What Is Climate?</a:t>
            </a:r>
            <a:endParaRPr lang="en-US" sz="4000" u="sng"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3423594848"/>
              </p:ext>
            </p:extLst>
          </p:nvPr>
        </p:nvGraphicFramePr>
        <p:xfrm>
          <a:off x="914400" y="1752600"/>
          <a:ext cx="76169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0"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3</a:t>
            </a:fld>
            <a:endParaRPr lang="en-US"/>
          </a:p>
        </p:txBody>
      </p:sp>
    </p:spTree>
    <p:extLst>
      <p:ext uri="{BB962C8B-B14F-4D97-AF65-F5344CB8AC3E}">
        <p14:creationId xmlns="" xmlns:p14="http://schemas.microsoft.com/office/powerpoint/2010/main" val="19933991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643937" cy="1076325"/>
          </a:xfrm>
        </p:spPr>
        <p:txBody>
          <a:bodyPr>
            <a:noAutofit/>
          </a:bodyPr>
          <a:lstStyle/>
          <a:p>
            <a:pPr eaLnBrk="1" fontAlgn="auto" hangingPunct="1">
              <a:lnSpc>
                <a:spcPts val="4000"/>
              </a:lnSpc>
              <a:spcAft>
                <a:spcPts val="0"/>
              </a:spcAft>
              <a:defRPr/>
            </a:pPr>
            <a:r>
              <a:rPr lang="en-US" sz="4000" dirty="0" smtClean="0"/>
              <a:t>Important Greenhouse Gases: </a:t>
            </a:r>
            <a:br>
              <a:rPr lang="en-US" sz="4000" dirty="0" smtClean="0"/>
            </a:br>
            <a:r>
              <a:rPr lang="en-US" sz="4000" dirty="0" smtClean="0">
                <a:solidFill>
                  <a:srgbClr val="FF0000"/>
                </a:solidFill>
              </a:rPr>
              <a:t>Methane (CH</a:t>
            </a:r>
            <a:r>
              <a:rPr lang="en-US" sz="4000" baseline="-25000" dirty="0" smtClean="0">
                <a:solidFill>
                  <a:srgbClr val="FF0000"/>
                </a:solidFill>
              </a:rPr>
              <a:t>4</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sz="quarter" idx="1"/>
          </p:nvPr>
        </p:nvSpPr>
        <p:spPr>
          <a:xfrm>
            <a:off x="642938" y="1791841"/>
            <a:ext cx="8120062" cy="4685159"/>
          </a:xfrm>
        </p:spPr>
        <p:txBody>
          <a:bodyPr>
            <a:noAutofit/>
          </a:bodyPr>
          <a:lstStyle/>
          <a:p>
            <a:pPr marL="320040" indent="-320040" eaLnBrk="1" fontAlgn="auto" hangingPunct="1">
              <a:spcAft>
                <a:spcPts val="700"/>
              </a:spcAft>
              <a:buClr>
                <a:srgbClr val="23518F"/>
              </a:buClr>
              <a:buFont typeface="Wingdings"/>
              <a:buChar char=""/>
              <a:defRPr/>
            </a:pPr>
            <a:r>
              <a:rPr lang="en-US" sz="2800" dirty="0" smtClean="0"/>
              <a:t>Second most significant greenhouse </a:t>
            </a:r>
            <a:r>
              <a:rPr lang="en-US" sz="2800" dirty="0"/>
              <a:t>gas (</a:t>
            </a:r>
            <a:r>
              <a:rPr lang="en-US" sz="2800" dirty="0">
                <a:solidFill>
                  <a:srgbClr val="FF0000"/>
                </a:solidFill>
              </a:rPr>
              <a:t>contributes </a:t>
            </a:r>
            <a:r>
              <a:rPr lang="en-US" sz="2800" dirty="0" smtClean="0">
                <a:solidFill>
                  <a:srgbClr val="FF0000"/>
                </a:solidFill>
              </a:rPr>
              <a:t>~18% </a:t>
            </a:r>
            <a:r>
              <a:rPr lang="en-US" sz="2800" dirty="0">
                <a:solidFill>
                  <a:srgbClr val="FF0000"/>
                </a:solidFill>
              </a:rPr>
              <a:t>to total </a:t>
            </a:r>
            <a:r>
              <a:rPr lang="en-US" sz="2800" dirty="0" err="1">
                <a:solidFill>
                  <a:srgbClr val="FF0000"/>
                </a:solidFill>
              </a:rPr>
              <a:t>radiative</a:t>
            </a:r>
            <a:r>
              <a:rPr lang="en-US" sz="2800" dirty="0">
                <a:solidFill>
                  <a:srgbClr val="FF0000"/>
                </a:solidFill>
              </a:rPr>
              <a:t> forcing</a:t>
            </a:r>
            <a:r>
              <a:rPr lang="en-US" sz="2800" dirty="0"/>
              <a:t> by </a:t>
            </a:r>
            <a:r>
              <a:rPr lang="en-US" sz="2800" u="sng" dirty="0" smtClean="0"/>
              <a:t>L</a:t>
            </a:r>
            <a:r>
              <a:rPr lang="en-US" sz="2800" dirty="0" smtClean="0"/>
              <a:t>ong-</a:t>
            </a:r>
            <a:r>
              <a:rPr lang="en-US" sz="2800" u="sng" dirty="0" smtClean="0"/>
              <a:t>L</a:t>
            </a:r>
            <a:r>
              <a:rPr lang="en-US" sz="2800" dirty="0" smtClean="0"/>
              <a:t>ived </a:t>
            </a:r>
            <a:r>
              <a:rPr lang="en-US" sz="2800" u="sng" dirty="0"/>
              <a:t>GHG</a:t>
            </a:r>
            <a:r>
              <a:rPr lang="en-US" sz="2800" dirty="0"/>
              <a:t>s</a:t>
            </a:r>
            <a:r>
              <a:rPr lang="en-US" sz="2800" dirty="0" smtClean="0"/>
              <a:t>) </a:t>
            </a:r>
          </a:p>
          <a:p>
            <a:pPr marL="320040" indent="-320040" eaLnBrk="1" fontAlgn="auto" hangingPunct="1">
              <a:spcAft>
                <a:spcPts val="700"/>
              </a:spcAft>
              <a:buClr>
                <a:srgbClr val="23518F"/>
              </a:buClr>
              <a:buFont typeface="Wingdings"/>
              <a:buChar char=""/>
              <a:defRPr/>
            </a:pPr>
            <a:r>
              <a:rPr lang="en-GB" sz="2800" dirty="0" smtClean="0"/>
              <a:t>Approximately </a:t>
            </a:r>
            <a:r>
              <a:rPr lang="en-GB" sz="2800" dirty="0"/>
              <a:t>40% of methane is emitted into the atmosphere by natural sources </a:t>
            </a:r>
            <a:endParaRPr lang="en-GB" sz="2800" dirty="0" smtClean="0"/>
          </a:p>
          <a:p>
            <a:pPr marL="320040" indent="-320040" eaLnBrk="1" fontAlgn="auto" hangingPunct="1">
              <a:spcAft>
                <a:spcPts val="700"/>
              </a:spcAft>
              <a:buClr>
                <a:srgbClr val="23518F"/>
              </a:buClr>
              <a:buFont typeface="Wingdings"/>
              <a:buChar char=""/>
              <a:defRPr/>
            </a:pPr>
            <a:r>
              <a:rPr lang="en-GB" sz="2800" dirty="0" smtClean="0">
                <a:solidFill>
                  <a:srgbClr val="FF0000"/>
                </a:solidFill>
              </a:rPr>
              <a:t>About 60% </a:t>
            </a:r>
            <a:r>
              <a:rPr lang="en-GB" sz="2800" dirty="0">
                <a:solidFill>
                  <a:srgbClr val="FF0000"/>
                </a:solidFill>
              </a:rPr>
              <a:t>comes from human activities</a:t>
            </a:r>
            <a:r>
              <a:rPr lang="en-GB" sz="2800" dirty="0"/>
              <a:t> </a:t>
            </a:r>
            <a:endParaRPr lang="en-GB" sz="2800" dirty="0" smtClean="0"/>
          </a:p>
          <a:p>
            <a:pPr marL="320040" indent="-320040" eaLnBrk="1" fontAlgn="auto" hangingPunct="1">
              <a:spcAft>
                <a:spcPts val="700"/>
              </a:spcAft>
              <a:buClr>
                <a:srgbClr val="23518F"/>
              </a:buClr>
              <a:buFont typeface="Wingdings"/>
              <a:buChar char=""/>
              <a:defRPr/>
            </a:pPr>
            <a:r>
              <a:rPr lang="en-US" sz="2800" dirty="0" smtClean="0"/>
              <a:t>Stays </a:t>
            </a:r>
            <a:r>
              <a:rPr lang="en-US" sz="2800" dirty="0"/>
              <a:t>in the atmosphere for </a:t>
            </a:r>
            <a:r>
              <a:rPr lang="en-US" sz="2800" dirty="0" smtClean="0"/>
              <a:t>approx.12 </a:t>
            </a:r>
            <a:r>
              <a:rPr lang="en-US" sz="2800" dirty="0"/>
              <a:t>years </a:t>
            </a:r>
          </a:p>
          <a:p>
            <a:pPr marL="320040" indent="-320040" eaLnBrk="1" fontAlgn="auto" hangingPunct="1">
              <a:spcAft>
                <a:spcPts val="700"/>
              </a:spcAft>
              <a:buClr>
                <a:srgbClr val="23518F"/>
              </a:buClr>
              <a:buFont typeface="Wingdings"/>
              <a:buChar char=""/>
              <a:defRPr/>
            </a:pPr>
            <a:endParaRPr lang="en-US" sz="2800" dirty="0" smtClean="0"/>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30</a:t>
            </a:fld>
            <a:endParaRPr lang="en-US" dirty="0"/>
          </a:p>
        </p:txBody>
      </p:sp>
      <p:sp>
        <p:nvSpPr>
          <p:cNvPr id="8" name="TextBox 7"/>
          <p:cNvSpPr txBox="1"/>
          <p:nvPr/>
        </p:nvSpPr>
        <p:spPr>
          <a:xfrm>
            <a:off x="5292080" y="5847969"/>
            <a:ext cx="3312368" cy="553998"/>
          </a:xfrm>
          <a:prstGeom prst="rect">
            <a:avLst/>
          </a:prstGeom>
          <a:noFill/>
        </p:spPr>
        <p:txBody>
          <a:bodyPr wrap="square" rtlCol="0">
            <a:spAutoFit/>
          </a:bodyPr>
          <a:lstStyle/>
          <a:p>
            <a:pPr algn="r"/>
            <a:r>
              <a:rPr lang="en-US" sz="1200" dirty="0" smtClean="0">
                <a:latin typeface="+mn-lt"/>
              </a:rPr>
              <a:t>Source: IPCC 2007 and WMO 2013</a:t>
            </a:r>
          </a:p>
          <a:p>
            <a:pPr algn="r"/>
            <a:endParaRPr lang="en-GB" dirty="0"/>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83760" y="0"/>
            <a:ext cx="2160240" cy="19103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78750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ts val="4000"/>
              </a:lnSpc>
            </a:pPr>
            <a:r>
              <a:rPr lang="en-US" sz="4000" dirty="0" smtClean="0"/>
              <a:t>CH</a:t>
            </a:r>
            <a:r>
              <a:rPr lang="en-US" sz="4000" baseline="-25000" dirty="0" smtClean="0"/>
              <a:t>4</a:t>
            </a:r>
            <a:r>
              <a:rPr lang="en-US" sz="4000" dirty="0" smtClean="0"/>
              <a:t> Concentration in </a:t>
            </a:r>
            <a:r>
              <a:rPr lang="en-US" sz="4000"/>
              <a:t>t</a:t>
            </a:r>
            <a:r>
              <a:rPr lang="en-US" sz="4000" smtClean="0"/>
              <a:t>he Atmosphere and Annual Growth Rates</a:t>
            </a:r>
            <a:endParaRPr lang="en-US" sz="4000" dirty="0" smtClean="0"/>
          </a:p>
        </p:txBody>
      </p:sp>
      <p:sp>
        <p:nvSpPr>
          <p:cNvPr id="8" name="Rectangle 7"/>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31</a:t>
            </a:fld>
            <a:endParaRPr lang="en-US" dirty="0"/>
          </a:p>
        </p:txBody>
      </p:sp>
      <p:sp>
        <p:nvSpPr>
          <p:cNvPr id="10" name="TextBox 9"/>
          <p:cNvSpPr txBox="1"/>
          <p:nvPr/>
        </p:nvSpPr>
        <p:spPr>
          <a:xfrm>
            <a:off x="7013848" y="6172200"/>
            <a:ext cx="1749152" cy="246221"/>
          </a:xfrm>
          <a:prstGeom prst="rect">
            <a:avLst/>
          </a:prstGeom>
          <a:noFill/>
        </p:spPr>
        <p:txBody>
          <a:bodyPr wrap="square" rtlCol="0">
            <a:spAutoFit/>
          </a:bodyPr>
          <a:lstStyle/>
          <a:p>
            <a:pPr algn="r"/>
            <a:r>
              <a:rPr lang="en-GB" sz="1000" dirty="0" smtClean="0">
                <a:latin typeface="+mj-lt"/>
              </a:rPr>
              <a:t>Source: WMO 2013</a:t>
            </a:r>
            <a:endParaRPr lang="en-GB" sz="1000" dirty="0">
              <a:latin typeface="+mj-lt"/>
            </a:endParaRPr>
          </a:p>
        </p:txBody>
      </p:sp>
      <p:sp>
        <p:nvSpPr>
          <p:cNvPr id="11" name="Content Placeholder 2"/>
          <p:cNvSpPr txBox="1">
            <a:spLocks/>
          </p:cNvSpPr>
          <p:nvPr/>
        </p:nvSpPr>
        <p:spPr bwMode="auto">
          <a:xfrm>
            <a:off x="5073824" y="1371600"/>
            <a:ext cx="3384376"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US" sz="2400" u="sng" dirty="0" smtClean="0">
                <a:solidFill>
                  <a:srgbClr val="FF0000"/>
                </a:solidFill>
              </a:rPr>
              <a:t>Since 1750</a:t>
            </a:r>
            <a:r>
              <a:rPr lang="en-US" sz="2400" dirty="0" smtClean="0">
                <a:solidFill>
                  <a:srgbClr val="FF0000"/>
                </a:solidFill>
              </a:rPr>
              <a:t> </a:t>
            </a:r>
            <a:br>
              <a:rPr lang="en-US" sz="2400" dirty="0" smtClean="0">
                <a:solidFill>
                  <a:srgbClr val="FF0000"/>
                </a:solidFill>
              </a:rPr>
            </a:br>
            <a:r>
              <a:rPr lang="en-US" sz="2400" dirty="0" smtClean="0">
                <a:solidFill>
                  <a:srgbClr val="FF0000"/>
                </a:solidFill>
              </a:rPr>
              <a:t>CH</a:t>
            </a:r>
            <a:r>
              <a:rPr lang="en-US" sz="2400" baseline="-25000" dirty="0">
                <a:solidFill>
                  <a:srgbClr val="FF0000"/>
                </a:solidFill>
              </a:rPr>
              <a:t>4</a:t>
            </a:r>
            <a:r>
              <a:rPr lang="en-US" sz="2400" baseline="-25000" dirty="0" smtClean="0">
                <a:solidFill>
                  <a:srgbClr val="FF0000"/>
                </a:solidFill>
              </a:rPr>
              <a:t> </a:t>
            </a:r>
            <a:r>
              <a:rPr lang="en-US" sz="2400" dirty="0" smtClean="0">
                <a:solidFill>
                  <a:srgbClr val="FF0000"/>
                </a:solidFill>
              </a:rPr>
              <a:t>concentration in the atmosphere has increased by </a:t>
            </a:r>
            <a:r>
              <a:rPr lang="en-US" sz="2400" b="1" dirty="0" smtClean="0">
                <a:solidFill>
                  <a:srgbClr val="FF0000"/>
                </a:solidFill>
              </a:rPr>
              <a:t>150%.</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49750"/>
          <a:stretch>
            <a:fillRect/>
          </a:stretch>
        </p:blipFill>
        <p:spPr bwMode="auto">
          <a:xfrm>
            <a:off x="4671937" y="2895600"/>
            <a:ext cx="4319663"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1138" name="Picture 2" descr="https://upload.wikimedia.org/wikipedia/commons/a/a3/Mlo_ch4_ts_obs_03437.png"/>
          <p:cNvPicPr>
            <a:picLocks noChangeAspect="1" noChangeArrowheads="1"/>
          </p:cNvPicPr>
          <p:nvPr/>
        </p:nvPicPr>
        <p:blipFill>
          <a:blip r:embed="rId4"/>
          <a:srcRect/>
          <a:stretch>
            <a:fillRect/>
          </a:stretch>
        </p:blipFill>
        <p:spPr bwMode="auto">
          <a:xfrm>
            <a:off x="304800" y="2057399"/>
            <a:ext cx="4352925" cy="3352801"/>
          </a:xfrm>
          <a:prstGeom prst="rect">
            <a:avLst/>
          </a:prstGeom>
          <a:noFill/>
        </p:spPr>
      </p:pic>
      <p:sp>
        <p:nvSpPr>
          <p:cNvPr id="12" name="TextBox 11"/>
          <p:cNvSpPr txBox="1"/>
          <p:nvPr/>
        </p:nvSpPr>
        <p:spPr>
          <a:xfrm>
            <a:off x="1022132" y="1366401"/>
            <a:ext cx="3048000" cy="707886"/>
          </a:xfrm>
          <a:prstGeom prst="rect">
            <a:avLst/>
          </a:prstGeom>
          <a:solidFill>
            <a:srgbClr val="FFFA6C"/>
          </a:solidFill>
        </p:spPr>
        <p:txBody>
          <a:bodyPr wrap="square" rtlCol="0">
            <a:spAutoFit/>
          </a:bodyPr>
          <a:lstStyle/>
          <a:p>
            <a:pPr algn="ctr"/>
            <a:r>
              <a:rPr lang="en-US" sz="2000" dirty="0" smtClean="0"/>
              <a:t>Atmospheric CH4 conc. </a:t>
            </a:r>
          </a:p>
          <a:p>
            <a:pPr algn="ctr"/>
            <a:r>
              <a:rPr lang="en-US" sz="2000" dirty="0" smtClean="0"/>
              <a:t>[1988-2015]</a:t>
            </a:r>
            <a:endParaRPr lang="en-GB" sz="2000" dirty="0"/>
          </a:p>
        </p:txBody>
      </p:sp>
      <p:sp>
        <p:nvSpPr>
          <p:cNvPr id="13" name="Rectangle 12"/>
          <p:cNvSpPr/>
          <p:nvPr/>
        </p:nvSpPr>
        <p:spPr>
          <a:xfrm>
            <a:off x="533400" y="5486400"/>
            <a:ext cx="4572000" cy="1015663"/>
          </a:xfrm>
          <a:prstGeom prst="rect">
            <a:avLst/>
          </a:prstGeom>
        </p:spPr>
        <p:txBody>
          <a:bodyPr>
            <a:spAutoFit/>
          </a:bodyPr>
          <a:lstStyle/>
          <a:p>
            <a:r>
              <a:rPr lang="en-US" sz="2000" dirty="0" smtClean="0">
                <a:solidFill>
                  <a:srgbClr val="FF0000"/>
                </a:solidFill>
              </a:rPr>
              <a:t># Conc. of CH</a:t>
            </a:r>
            <a:r>
              <a:rPr lang="en-US" sz="2000" baseline="-25000" dirty="0" smtClean="0">
                <a:solidFill>
                  <a:srgbClr val="FF0000"/>
                </a:solidFill>
              </a:rPr>
              <a:t>4 </a:t>
            </a:r>
            <a:r>
              <a:rPr lang="en-US" sz="2000" dirty="0" smtClean="0">
                <a:solidFill>
                  <a:srgbClr val="FF0000"/>
                </a:solidFill>
              </a:rPr>
              <a:t>has more than doubled since pre-industrial times</a:t>
            </a:r>
          </a:p>
          <a:p>
            <a:r>
              <a:rPr lang="en-US" sz="2000" dirty="0" smtClean="0"/>
              <a:t>[</a:t>
            </a:r>
            <a:r>
              <a:rPr lang="en-US" sz="2000" dirty="0" smtClean="0">
                <a:solidFill>
                  <a:srgbClr val="00B050"/>
                </a:solidFill>
              </a:rPr>
              <a:t>1750: 700 ppb</a:t>
            </a:r>
            <a:r>
              <a:rPr lang="en-US" sz="2000" dirty="0" smtClean="0"/>
              <a:t>] [</a:t>
            </a:r>
            <a:r>
              <a:rPr lang="en-US" sz="2000" dirty="0" smtClean="0">
                <a:solidFill>
                  <a:srgbClr val="FF0000"/>
                </a:solidFill>
              </a:rPr>
              <a:t>2015: 1850 ppb</a:t>
            </a:r>
            <a:r>
              <a:rPr lang="en-US" sz="2000" dirty="0" smtClean="0"/>
              <a:t>]</a:t>
            </a:r>
            <a:endParaRPr lang="en-GB" sz="2000" dirty="0"/>
          </a:p>
        </p:txBody>
      </p:sp>
    </p:spTree>
    <p:extLst>
      <p:ext uri="{BB962C8B-B14F-4D97-AF65-F5344CB8AC3E}">
        <p14:creationId xmlns="" xmlns:p14="http://schemas.microsoft.com/office/powerpoint/2010/main" val="1497567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32</a:t>
            </a:fld>
            <a:endParaRPr lang="en-US" dirty="0"/>
          </a:p>
        </p:txBody>
      </p:sp>
      <p:pic>
        <p:nvPicPr>
          <p:cNvPr id="141314" name="Picture 2"/>
          <p:cNvPicPr>
            <a:picLocks noChangeAspect="1" noChangeArrowheads="1"/>
          </p:cNvPicPr>
          <p:nvPr/>
        </p:nvPicPr>
        <p:blipFill>
          <a:blip r:embed="rId2"/>
          <a:srcRect/>
          <a:stretch>
            <a:fillRect/>
          </a:stretch>
        </p:blipFill>
        <p:spPr bwMode="auto">
          <a:xfrm>
            <a:off x="457200" y="304800"/>
            <a:ext cx="8282282" cy="5410200"/>
          </a:xfrm>
          <a:prstGeom prst="rect">
            <a:avLst/>
          </a:prstGeom>
          <a:noFill/>
          <a:ln w="9525">
            <a:noFill/>
            <a:miter lim="800000"/>
            <a:headEnd/>
            <a:tailEnd/>
          </a:ln>
          <a:effectLst/>
        </p:spPr>
      </p:pic>
      <p:sp>
        <p:nvSpPr>
          <p:cNvPr id="6" name="Rectangle 5"/>
          <p:cNvSpPr/>
          <p:nvPr/>
        </p:nvSpPr>
        <p:spPr>
          <a:xfrm>
            <a:off x="5410200" y="6096000"/>
            <a:ext cx="3506153" cy="369332"/>
          </a:xfrm>
          <a:prstGeom prst="rect">
            <a:avLst/>
          </a:prstGeom>
        </p:spPr>
        <p:txBody>
          <a:bodyPr wrap="none">
            <a:spAutoFit/>
          </a:bodyPr>
          <a:lstStyle/>
          <a:p>
            <a:r>
              <a:rPr lang="en-US" dirty="0" smtClean="0"/>
              <a:t>Source: www.globalmethane.org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05F89B6C-A895-4BBC-B4E9-E134805720C0}" type="slidenum">
              <a:rPr lang="en-US" smtClean="0"/>
              <a:pPr>
                <a:defRPr/>
              </a:pPr>
              <a:t>33</a:t>
            </a:fld>
            <a:endParaRPr lang="en-US"/>
          </a:p>
        </p:txBody>
      </p:sp>
      <p:sp>
        <p:nvSpPr>
          <p:cNvPr id="10" name="Content Placeholder 2"/>
          <p:cNvSpPr txBox="1">
            <a:spLocks/>
          </p:cNvSpPr>
          <p:nvPr/>
        </p:nvSpPr>
        <p:spPr bwMode="auto">
          <a:xfrm>
            <a:off x="914400" y="2590800"/>
            <a:ext cx="71628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19088"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kumimoji="0" lang="en-US" sz="4000" b="0" i="0" u="sng" strike="noStrike" kern="1200" cap="none" spc="0" normalizeH="0" baseline="0" noProof="0" dirty="0" smtClean="0">
                <a:ln>
                  <a:noFill/>
                </a:ln>
                <a:solidFill>
                  <a:schemeClr val="tx1"/>
                </a:solidFill>
                <a:effectLst/>
                <a:uLnTx/>
                <a:uFillTx/>
                <a:latin typeface="+mn-lt"/>
                <a:ea typeface="+mn-ea"/>
                <a:cs typeface="+mn-cs"/>
              </a:rPr>
              <a:t>Section C</a:t>
            </a:r>
          </a:p>
          <a:p>
            <a:pPr marL="0"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kumimoji="0" lang="en-US" sz="4000" b="1" i="0" u="none" strike="noStrike" kern="1200" cap="none" spc="0" normalizeH="0" baseline="0" noProof="0" dirty="0" smtClean="0">
                <a:ln>
                  <a:noFill/>
                </a:ln>
                <a:solidFill>
                  <a:srgbClr val="CC3300"/>
                </a:solidFill>
                <a:effectLst/>
                <a:uLnTx/>
                <a:uFillTx/>
                <a:latin typeface="+mn-lt"/>
                <a:ea typeface="+mn-ea"/>
                <a:cs typeface="+mn-cs"/>
              </a:rPr>
              <a:t>Observed Trends &amp;</a:t>
            </a:r>
          </a:p>
          <a:p>
            <a:pPr marL="0"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lang="en-US" sz="4000" b="1" dirty="0" smtClean="0">
                <a:solidFill>
                  <a:srgbClr val="CC3300"/>
                </a:solidFill>
                <a:latin typeface="+mn-lt"/>
                <a:cs typeface="+mn-cs"/>
              </a:rPr>
              <a:t>Impacts of Climate Change</a:t>
            </a:r>
            <a:endParaRPr kumimoji="0" lang="en-US" sz="4000" b="1" i="0" u="none" strike="noStrike" kern="1200" cap="none" spc="0" normalizeH="0" baseline="0" noProof="0" dirty="0" smtClean="0">
              <a:ln>
                <a:noFill/>
              </a:ln>
              <a:solidFill>
                <a:srgbClr val="CC3300"/>
              </a:solidFill>
              <a:effectLst/>
              <a:uLnTx/>
              <a:uFillTx/>
              <a:latin typeface="+mn-lt"/>
              <a:ea typeface="+mn-ea"/>
              <a:cs typeface="+mn-cs"/>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Picture 18.png"/>
          <p:cNvPicPr>
            <a:picLocks noGrp="1" noChangeAspect="1"/>
          </p:cNvPicPr>
          <p:nvPr>
            <p:ph sz="quarter" idx="1"/>
          </p:nvPr>
        </p:nvPicPr>
        <p:blipFill>
          <a:blip r:embed="rId3" cstate="print"/>
          <a:srcRect l="-34670" r="-34670"/>
          <a:stretch>
            <a:fillRect/>
          </a:stretch>
        </p:blipFill>
        <p:spPr>
          <a:xfrm>
            <a:off x="-612576" y="1951571"/>
            <a:ext cx="7776864" cy="4144429"/>
          </a:xfrm>
        </p:spPr>
      </p:pic>
      <p:sp>
        <p:nvSpPr>
          <p:cNvPr id="22530" name="Title 1"/>
          <p:cNvSpPr>
            <a:spLocks noGrp="1"/>
          </p:cNvSpPr>
          <p:nvPr>
            <p:ph type="title"/>
          </p:nvPr>
        </p:nvSpPr>
        <p:spPr>
          <a:xfrm>
            <a:off x="612774" y="188640"/>
            <a:ext cx="8531226" cy="990600"/>
          </a:xfrm>
        </p:spPr>
        <p:txBody>
          <a:bodyPr/>
          <a:lstStyle/>
          <a:p>
            <a:pPr eaLnBrk="1" hangingPunct="1">
              <a:lnSpc>
                <a:spcPts val="4000"/>
              </a:lnSpc>
            </a:pPr>
            <a:r>
              <a:rPr lang="en-US" sz="4000" dirty="0" smtClean="0"/>
              <a:t>Observed Surface </a:t>
            </a:r>
            <a:r>
              <a:rPr lang="en-US" sz="4000" b="1" dirty="0" smtClean="0">
                <a:solidFill>
                  <a:srgbClr val="FF9900"/>
                </a:solidFill>
              </a:rPr>
              <a:t>Temperature </a:t>
            </a:r>
            <a:br>
              <a:rPr lang="en-US" sz="4000" b="1" dirty="0" smtClean="0">
                <a:solidFill>
                  <a:srgbClr val="FF9900"/>
                </a:solidFill>
              </a:rPr>
            </a:br>
            <a:r>
              <a:rPr lang="en-US" sz="4000" b="1" dirty="0" smtClean="0">
                <a:solidFill>
                  <a:srgbClr val="FF9900"/>
                </a:solidFill>
              </a:rPr>
              <a:t>Anomaly</a:t>
            </a:r>
            <a:r>
              <a:rPr lang="en-US" sz="4000" dirty="0" smtClean="0"/>
              <a:t> (1850-2012)</a:t>
            </a:r>
          </a:p>
        </p:txBody>
      </p:sp>
      <p:sp>
        <p:nvSpPr>
          <p:cNvPr id="22533" name="TextBox 5"/>
          <p:cNvSpPr txBox="1">
            <a:spLocks noChangeArrowheads="1"/>
          </p:cNvSpPr>
          <p:nvPr/>
        </p:nvSpPr>
        <p:spPr bwMode="auto">
          <a:xfrm>
            <a:off x="3707904" y="6032321"/>
            <a:ext cx="19442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p4  </a:t>
            </a:r>
            <a:endParaRPr lang="en-US" sz="1200" dirty="0">
              <a:latin typeface="Tw Cen MT" pitchFamily="34" charset="0"/>
            </a:endParaRPr>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34</a:t>
            </a:fld>
            <a:endParaRPr lang="en-US" dirty="0"/>
          </a:p>
        </p:txBody>
      </p:sp>
      <p:sp>
        <p:nvSpPr>
          <p:cNvPr id="8" name="Content Placeholder 2"/>
          <p:cNvSpPr txBox="1">
            <a:spLocks/>
          </p:cNvSpPr>
          <p:nvPr/>
        </p:nvSpPr>
        <p:spPr bwMode="auto">
          <a:xfrm>
            <a:off x="683568" y="1487488"/>
            <a:ext cx="5544616"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1600"/>
              </a:lnSpc>
              <a:spcAft>
                <a:spcPts val="0"/>
              </a:spcAft>
              <a:buClr>
                <a:srgbClr val="23518F"/>
              </a:buClr>
              <a:buNone/>
              <a:defRPr/>
            </a:pPr>
            <a:r>
              <a:rPr lang="en-GB" sz="1600" dirty="0" smtClean="0"/>
              <a:t>Globally averaged land and ocean </a:t>
            </a:r>
            <a:br>
              <a:rPr lang="en-GB" sz="1600" dirty="0" smtClean="0"/>
            </a:br>
            <a:r>
              <a:rPr lang="en-GB" sz="1600" dirty="0" smtClean="0"/>
              <a:t>surface temperature</a:t>
            </a:r>
            <a:endParaRPr lang="en-US" sz="1600" b="1" dirty="0" smtClean="0"/>
          </a:p>
        </p:txBody>
      </p:sp>
      <p:sp>
        <p:nvSpPr>
          <p:cNvPr id="11" name="Content Placeholder 2"/>
          <p:cNvSpPr txBox="1">
            <a:spLocks/>
          </p:cNvSpPr>
          <p:nvPr/>
        </p:nvSpPr>
        <p:spPr bwMode="auto">
          <a:xfrm>
            <a:off x="5732512" y="2933328"/>
            <a:ext cx="2952328" cy="1935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dirty="0">
                <a:solidFill>
                  <a:srgbClr val="FF0000"/>
                </a:solidFill>
              </a:rPr>
              <a:t>Each of the last three decades has been successively warmer at the Earth’s surface than any preceding decade since </a:t>
            </a:r>
            <a:r>
              <a:rPr lang="en-GB" sz="2400" dirty="0" smtClean="0">
                <a:solidFill>
                  <a:srgbClr val="FF0000"/>
                </a:solidFill>
              </a:rPr>
              <a:t>1850</a:t>
            </a:r>
            <a:endParaRPr lang="en-US" sz="2400" b="1" dirty="0" smtClean="0">
              <a:solidFill>
                <a:srgbClr val="FF0000"/>
              </a:solidFill>
            </a:endParaRPr>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Content Placeholder 12" descr="Picture 29.png"/>
          <p:cNvPicPr>
            <a:picLocks noGrp="1" noChangeAspect="1"/>
          </p:cNvPicPr>
          <p:nvPr>
            <p:ph sz="quarter" idx="1"/>
          </p:nvPr>
        </p:nvPicPr>
        <p:blipFill>
          <a:blip r:embed="rId3" cstate="print"/>
          <a:srcRect t="-11275" b="-11275"/>
          <a:stretch>
            <a:fillRect/>
          </a:stretch>
        </p:blipFill>
        <p:spPr>
          <a:xfrm>
            <a:off x="612648" y="838200"/>
            <a:ext cx="8153400" cy="4495800"/>
          </a:xfrm>
        </p:spPr>
      </p:pic>
      <p:sp>
        <p:nvSpPr>
          <p:cNvPr id="22530" name="Title 1"/>
          <p:cNvSpPr>
            <a:spLocks noGrp="1"/>
          </p:cNvSpPr>
          <p:nvPr>
            <p:ph type="title"/>
          </p:nvPr>
        </p:nvSpPr>
        <p:spPr>
          <a:xfrm>
            <a:off x="612775" y="188640"/>
            <a:ext cx="8153400" cy="990600"/>
          </a:xfrm>
        </p:spPr>
        <p:txBody>
          <a:bodyPr/>
          <a:lstStyle/>
          <a:p>
            <a:pPr eaLnBrk="1" hangingPunct="1">
              <a:lnSpc>
                <a:spcPts val="4000"/>
              </a:lnSpc>
            </a:pPr>
            <a:r>
              <a:rPr lang="en-US" sz="4000" dirty="0" smtClean="0"/>
              <a:t>Observed Change in </a:t>
            </a:r>
            <a:r>
              <a:rPr lang="en-US" sz="4000" b="1" dirty="0" smtClean="0">
                <a:solidFill>
                  <a:srgbClr val="FF9900"/>
                </a:solidFill>
              </a:rPr>
              <a:t>Annual Precipitation </a:t>
            </a:r>
            <a:r>
              <a:rPr lang="en-US" sz="4000" dirty="0" smtClean="0"/>
              <a:t>Over Land</a:t>
            </a:r>
          </a:p>
        </p:txBody>
      </p:sp>
      <p:sp>
        <p:nvSpPr>
          <p:cNvPr id="22533" name="TextBox 5"/>
          <p:cNvSpPr txBox="1">
            <a:spLocks noChangeArrowheads="1"/>
          </p:cNvSpPr>
          <p:nvPr/>
        </p:nvSpPr>
        <p:spPr bwMode="auto">
          <a:xfrm>
            <a:off x="6858000" y="4419600"/>
            <a:ext cx="1800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p6</a:t>
            </a:r>
            <a:endParaRPr lang="en-US" sz="1200" dirty="0">
              <a:latin typeface="Tw Cen MT" pitchFamily="34" charset="0"/>
            </a:endParaRPr>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35</a:t>
            </a:fld>
            <a:endParaRPr lang="en-US" dirty="0"/>
          </a:p>
        </p:txBody>
      </p:sp>
      <p:sp>
        <p:nvSpPr>
          <p:cNvPr id="8" name="Rectangle 7"/>
          <p:cNvSpPr/>
          <p:nvPr/>
        </p:nvSpPr>
        <p:spPr>
          <a:xfrm>
            <a:off x="990600" y="4916269"/>
            <a:ext cx="7467600" cy="830997"/>
          </a:xfrm>
          <a:prstGeom prst="rect">
            <a:avLst/>
          </a:prstGeom>
          <a:solidFill>
            <a:srgbClr val="FFEE98"/>
          </a:solidFill>
        </p:spPr>
        <p:txBody>
          <a:bodyPr wrap="square">
            <a:spAutoFit/>
          </a:bodyPr>
          <a:lstStyle/>
          <a:p>
            <a:pPr algn="just"/>
            <a:r>
              <a:rPr lang="en-GB" sz="2400" dirty="0" smtClean="0"/>
              <a:t>changes are occurring in the amount, intensity, frequency and type of precipitation</a:t>
            </a:r>
            <a:endParaRPr lang="en-GB" sz="2400" dirty="0"/>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152"/>
            <a:ext cx="8354888" cy="990600"/>
          </a:xfrm>
        </p:spPr>
        <p:txBody>
          <a:bodyPr/>
          <a:lstStyle/>
          <a:p>
            <a:pPr>
              <a:lnSpc>
                <a:spcPts val="4000"/>
              </a:lnSpc>
            </a:pPr>
            <a:r>
              <a:rPr lang="en-US" sz="4000" dirty="0" smtClean="0"/>
              <a:t>Observed </a:t>
            </a:r>
            <a:r>
              <a:rPr lang="en-US" sz="4000" b="1" dirty="0" smtClean="0">
                <a:solidFill>
                  <a:srgbClr val="FF9900"/>
                </a:solidFill>
              </a:rPr>
              <a:t>Ocean Warming</a:t>
            </a:r>
            <a:r>
              <a:rPr lang="en-US" sz="4000" dirty="0" smtClean="0"/>
              <a:t> </a:t>
            </a:r>
            <a:br>
              <a:rPr lang="en-US" sz="4000" dirty="0" smtClean="0"/>
            </a:br>
            <a:r>
              <a:rPr lang="en-US" sz="4000" dirty="0" smtClean="0"/>
              <a:t>(1950-2010)</a:t>
            </a:r>
            <a:endParaRPr lang="en-US" sz="4000" dirty="0"/>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6324600" y="4343400"/>
            <a:ext cx="37799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36</a:t>
            </a:fld>
            <a:endParaRPr lang="en-US"/>
          </a:p>
        </p:txBody>
      </p:sp>
      <p:pic>
        <p:nvPicPr>
          <p:cNvPr id="9" name="Content Placeholder 14" descr="Picture 37.png"/>
          <p:cNvPicPr>
            <a:picLocks noGrp="1" noChangeAspect="1"/>
          </p:cNvPicPr>
          <p:nvPr>
            <p:ph sz="quarter" idx="2"/>
          </p:nvPr>
        </p:nvPicPr>
        <p:blipFill rotWithShape="1">
          <a:blip r:embed="rId3" cstate="print"/>
          <a:srcRect t="-3293" b="51529"/>
          <a:stretch/>
        </p:blipFill>
        <p:spPr>
          <a:xfrm>
            <a:off x="683568" y="1447800"/>
            <a:ext cx="5598368" cy="3198704"/>
          </a:xfrm>
        </p:spPr>
      </p:pic>
      <p:sp>
        <p:nvSpPr>
          <p:cNvPr id="10" name="Content Placeholder 2"/>
          <p:cNvSpPr txBox="1">
            <a:spLocks/>
          </p:cNvSpPr>
          <p:nvPr/>
        </p:nvSpPr>
        <p:spPr bwMode="auto">
          <a:xfrm>
            <a:off x="5993904" y="1971175"/>
            <a:ext cx="2627784"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smtClean="0">
                <a:solidFill>
                  <a:srgbClr val="FF0000"/>
                </a:solidFill>
              </a:rPr>
              <a:t>More than 60% of the net energy increase in the climate system is stored in the upper ocean (period 1971-2010).</a:t>
            </a:r>
            <a:endParaRPr lang="en-US" sz="2400" b="1" dirty="0" smtClean="0">
              <a:solidFill>
                <a:srgbClr val="FF0000"/>
              </a:solidFill>
            </a:endParaRPr>
          </a:p>
        </p:txBody>
      </p:sp>
      <p:sp>
        <p:nvSpPr>
          <p:cNvPr id="11" name="Rectangle 10"/>
          <p:cNvSpPr/>
          <p:nvPr/>
        </p:nvSpPr>
        <p:spPr>
          <a:xfrm>
            <a:off x="914400" y="5029200"/>
            <a:ext cx="7467600" cy="830997"/>
          </a:xfrm>
          <a:prstGeom prst="rect">
            <a:avLst/>
          </a:prstGeom>
          <a:solidFill>
            <a:srgbClr val="FFEE98"/>
          </a:solidFill>
        </p:spPr>
        <p:txBody>
          <a:bodyPr wrap="square">
            <a:spAutoFit/>
          </a:bodyPr>
          <a:lstStyle/>
          <a:p>
            <a:pPr algn="just"/>
            <a:r>
              <a:rPr lang="en-US" sz="2400" dirty="0" smtClean="0"/>
              <a:t>Ocean warming dominates the increase in energy stored in the climate system</a:t>
            </a:r>
            <a:endParaRPr lang="en-GB" sz="2400" dirty="0"/>
          </a:p>
        </p:txBody>
      </p:sp>
    </p:spTree>
    <p:extLst>
      <p:ext uri="{BB962C8B-B14F-4D97-AF65-F5344CB8AC3E}">
        <p14:creationId xmlns="" xmlns:p14="http://schemas.microsoft.com/office/powerpoint/2010/main" val="37499550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54888" cy="990600"/>
          </a:xfrm>
        </p:spPr>
        <p:txBody>
          <a:bodyPr/>
          <a:lstStyle/>
          <a:p>
            <a:pPr>
              <a:lnSpc>
                <a:spcPts val="4000"/>
              </a:lnSpc>
            </a:pPr>
            <a:r>
              <a:rPr lang="en-US" sz="4000" dirty="0" smtClean="0"/>
              <a:t>Observed </a:t>
            </a:r>
            <a:r>
              <a:rPr lang="en-US" sz="4000" b="1" dirty="0" smtClean="0">
                <a:solidFill>
                  <a:srgbClr val="FF9900"/>
                </a:solidFill>
              </a:rPr>
              <a:t>Ocean Acidification</a:t>
            </a:r>
            <a:endParaRPr lang="en-US" sz="4000" b="1" dirty="0">
              <a:solidFill>
                <a:srgbClr val="FF9900"/>
              </a:solidFill>
            </a:endParaRPr>
          </a:p>
        </p:txBody>
      </p:sp>
      <p:pic>
        <p:nvPicPr>
          <p:cNvPr id="24" name="Content Placeholder 23" descr="Picture 66.png"/>
          <p:cNvPicPr>
            <a:picLocks noGrp="1" noChangeAspect="1"/>
          </p:cNvPicPr>
          <p:nvPr>
            <p:ph sz="quarter" idx="2"/>
          </p:nvPr>
        </p:nvPicPr>
        <p:blipFill>
          <a:blip r:embed="rId3" cstate="print"/>
          <a:srcRect t="-47707" b="-47707"/>
          <a:stretch>
            <a:fillRect/>
          </a:stretch>
        </p:blipFill>
        <p:spPr>
          <a:xfrm>
            <a:off x="1475656" y="-618658"/>
            <a:ext cx="6031309" cy="7095658"/>
          </a:xfrm>
        </p:spPr>
      </p:pic>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6934200" y="1905000"/>
            <a:ext cx="37799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IPCC 2013, p10</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37</a:t>
            </a:fld>
            <a:endParaRPr lang="en-US"/>
          </a:p>
        </p:txBody>
      </p:sp>
      <p:sp>
        <p:nvSpPr>
          <p:cNvPr id="8" name="Rectangle 7"/>
          <p:cNvSpPr/>
          <p:nvPr/>
        </p:nvSpPr>
        <p:spPr>
          <a:xfrm>
            <a:off x="762000" y="4736068"/>
            <a:ext cx="7620000" cy="646331"/>
          </a:xfrm>
          <a:prstGeom prst="rect">
            <a:avLst/>
          </a:prstGeom>
          <a:solidFill>
            <a:srgbClr val="FCB930"/>
          </a:solidFill>
        </p:spPr>
        <p:txBody>
          <a:bodyPr wrap="square">
            <a:spAutoFit/>
          </a:bodyPr>
          <a:lstStyle/>
          <a:p>
            <a:pPr algn="just"/>
            <a:r>
              <a:rPr lang="en-US" dirty="0" smtClean="0"/>
              <a:t>30% of anthropogenic CO</a:t>
            </a:r>
            <a:r>
              <a:rPr lang="en-US" baseline="-25000" dirty="0" smtClean="0"/>
              <a:t>2</a:t>
            </a:r>
            <a:r>
              <a:rPr lang="en-US" dirty="0" smtClean="0"/>
              <a:t> emissions has been absorbed by the oceans</a:t>
            </a:r>
          </a:p>
          <a:p>
            <a:pPr algn="just"/>
            <a:r>
              <a:rPr lang="en-US" dirty="0" smtClean="0">
                <a:sym typeface="Wingdings" pitchFamily="2" charset="2"/>
              </a:rPr>
              <a:t> ocean acidification</a:t>
            </a:r>
            <a:endParaRPr lang="en-GB" dirty="0"/>
          </a:p>
        </p:txBody>
      </p:sp>
    </p:spTree>
    <p:extLst>
      <p:ext uri="{BB962C8B-B14F-4D97-AF65-F5344CB8AC3E}">
        <p14:creationId xmlns="" xmlns:p14="http://schemas.microsoft.com/office/powerpoint/2010/main" val="38103005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54888" cy="990600"/>
          </a:xfrm>
        </p:spPr>
        <p:txBody>
          <a:bodyPr/>
          <a:lstStyle/>
          <a:p>
            <a:pPr>
              <a:lnSpc>
                <a:spcPts val="4000"/>
              </a:lnSpc>
            </a:pPr>
            <a:r>
              <a:rPr lang="en-US" sz="4000" dirty="0" smtClean="0"/>
              <a:t>Observed </a:t>
            </a:r>
            <a:r>
              <a:rPr lang="en-US" sz="4000" b="1" dirty="0" smtClean="0">
                <a:solidFill>
                  <a:srgbClr val="FF9900"/>
                </a:solidFill>
              </a:rPr>
              <a:t>Sea Level Rise</a:t>
            </a:r>
            <a:r>
              <a:rPr lang="en-US" sz="4000" dirty="0" smtClean="0"/>
              <a:t> </a:t>
            </a:r>
            <a:br>
              <a:rPr lang="en-US" sz="4000" dirty="0" smtClean="0"/>
            </a:br>
            <a:r>
              <a:rPr lang="en-US" sz="4000" dirty="0" smtClean="0"/>
              <a:t>(1900 to 2010)</a:t>
            </a:r>
            <a:endParaRPr lang="en-US" sz="4000" dirty="0"/>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4176464" y="5373216"/>
            <a:ext cx="37799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38</a:t>
            </a:fld>
            <a:endParaRPr lang="en-US"/>
          </a:p>
        </p:txBody>
      </p:sp>
      <p:pic>
        <p:nvPicPr>
          <p:cNvPr id="9" name="Content Placeholder 14" descr="Picture 37.png"/>
          <p:cNvPicPr>
            <a:picLocks noGrp="1" noChangeAspect="1"/>
          </p:cNvPicPr>
          <p:nvPr>
            <p:ph sz="quarter" idx="2"/>
          </p:nvPr>
        </p:nvPicPr>
        <p:blipFill rotWithShape="1">
          <a:blip r:embed="rId3" cstate="print"/>
          <a:srcRect t="49952" b="-3293"/>
          <a:stretch/>
        </p:blipFill>
        <p:spPr>
          <a:xfrm>
            <a:off x="918216" y="2132856"/>
            <a:ext cx="5598000" cy="3295919"/>
          </a:xfrm>
        </p:spPr>
      </p:pic>
      <p:sp>
        <p:nvSpPr>
          <p:cNvPr id="10" name="Content Placeholder 2"/>
          <p:cNvSpPr txBox="1">
            <a:spLocks/>
          </p:cNvSpPr>
          <p:nvPr/>
        </p:nvSpPr>
        <p:spPr bwMode="auto">
          <a:xfrm>
            <a:off x="5993904" y="2708920"/>
            <a:ext cx="2627784"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dirty="0" smtClean="0">
                <a:solidFill>
                  <a:srgbClr val="FF0000"/>
                </a:solidFill>
              </a:rPr>
              <a:t>Over the period 1901 to 2010, global mean sea level rose by </a:t>
            </a:r>
          </a:p>
          <a:p>
            <a:pPr marL="0" indent="0" algn="ctr" eaLnBrk="1" fontAlgn="auto" hangingPunct="1">
              <a:lnSpc>
                <a:spcPts val="2400"/>
              </a:lnSpc>
              <a:spcAft>
                <a:spcPts val="0"/>
              </a:spcAft>
              <a:buClr>
                <a:srgbClr val="23518F"/>
              </a:buClr>
              <a:buNone/>
              <a:defRPr/>
            </a:pPr>
            <a:endParaRPr lang="en-GB" sz="3200" dirty="0" smtClean="0">
              <a:solidFill>
                <a:srgbClr val="FF0000"/>
              </a:solidFill>
            </a:endParaRPr>
          </a:p>
          <a:p>
            <a:pPr marL="0" indent="0" algn="ctr" eaLnBrk="1" fontAlgn="auto" hangingPunct="1">
              <a:lnSpc>
                <a:spcPts val="2400"/>
              </a:lnSpc>
              <a:spcAft>
                <a:spcPts val="0"/>
              </a:spcAft>
              <a:buClr>
                <a:srgbClr val="23518F"/>
              </a:buClr>
              <a:buNone/>
              <a:defRPr/>
            </a:pPr>
            <a:r>
              <a:rPr lang="en-GB" sz="3200" dirty="0" smtClean="0">
                <a:solidFill>
                  <a:srgbClr val="FF0000"/>
                </a:solidFill>
              </a:rPr>
              <a:t>0.19m</a:t>
            </a:r>
            <a:endParaRPr lang="en-US" sz="2400" b="1" dirty="0" smtClean="0">
              <a:solidFill>
                <a:srgbClr val="FF0000"/>
              </a:solidFill>
            </a:endParaRPr>
          </a:p>
        </p:txBody>
      </p:sp>
    </p:spTree>
    <p:extLst>
      <p:ext uri="{BB962C8B-B14F-4D97-AF65-F5344CB8AC3E}">
        <p14:creationId xmlns="" xmlns:p14="http://schemas.microsoft.com/office/powerpoint/2010/main" val="36781087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153400" cy="990600"/>
          </a:xfrm>
        </p:spPr>
        <p:txBody>
          <a:bodyPr/>
          <a:lstStyle/>
          <a:p>
            <a:pPr>
              <a:lnSpc>
                <a:spcPts val="4000"/>
              </a:lnSpc>
            </a:pPr>
            <a:r>
              <a:rPr lang="en-US" sz="4000" dirty="0" smtClean="0"/>
              <a:t>Observed </a:t>
            </a:r>
            <a:r>
              <a:rPr lang="en-US" sz="4000" b="1" dirty="0" smtClean="0">
                <a:solidFill>
                  <a:srgbClr val="FF0000"/>
                </a:solidFill>
              </a:rPr>
              <a:t>Decrease in Arctic Sea Ice</a:t>
            </a:r>
            <a:r>
              <a:rPr lang="en-US" sz="4000" b="1" dirty="0" smtClean="0"/>
              <a:t> Extent</a:t>
            </a:r>
            <a:r>
              <a:rPr lang="en-US" sz="4000" dirty="0" smtClean="0"/>
              <a:t> (1900-2010)</a:t>
            </a:r>
            <a:endParaRPr lang="en-US" sz="4000" dirty="0"/>
          </a:p>
        </p:txBody>
      </p:sp>
      <p:pic>
        <p:nvPicPr>
          <p:cNvPr id="16" name="Content Placeholder 15" descr="Picture 38.png"/>
          <p:cNvPicPr>
            <a:picLocks noGrp="1" noChangeAspect="1"/>
          </p:cNvPicPr>
          <p:nvPr>
            <p:ph sz="quarter" idx="1"/>
          </p:nvPr>
        </p:nvPicPr>
        <p:blipFill rotWithShape="1">
          <a:blip r:embed="rId3" cstate="print"/>
          <a:srcRect t="49065" r="11715" b="-3179"/>
          <a:stretch/>
        </p:blipFill>
        <p:spPr>
          <a:xfrm>
            <a:off x="1926592" y="2132856"/>
            <a:ext cx="5021672" cy="3404672"/>
          </a:xfrm>
        </p:spPr>
      </p:pic>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5318720" y="5589240"/>
            <a:ext cx="2133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39</a:t>
            </a:fld>
            <a:endParaRPr lang="en-US"/>
          </a:p>
        </p:txBody>
      </p:sp>
    </p:spTree>
    <p:extLst>
      <p:ext uri="{BB962C8B-B14F-4D97-AF65-F5344CB8AC3E}">
        <p14:creationId xmlns="" xmlns:p14="http://schemas.microsoft.com/office/powerpoint/2010/main" val="9357319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572500" cy="990600"/>
          </a:xfrm>
        </p:spPr>
        <p:txBody>
          <a:bodyPr>
            <a:noAutofit/>
          </a:bodyPr>
          <a:lstStyle/>
          <a:p>
            <a:pPr eaLnBrk="1" fontAlgn="auto" hangingPunct="1">
              <a:lnSpc>
                <a:spcPts val="4000"/>
              </a:lnSpc>
              <a:spcAft>
                <a:spcPts val="0"/>
              </a:spcAft>
              <a:defRPr/>
            </a:pPr>
            <a:r>
              <a:rPr lang="en-US" sz="4000" u="sng" dirty="0" smtClean="0"/>
              <a:t>Complexity </a:t>
            </a:r>
            <a:r>
              <a:rPr lang="en-US" sz="4000" u="sng" dirty="0"/>
              <a:t>o</a:t>
            </a:r>
            <a:r>
              <a:rPr lang="en-US" sz="4000" u="sng" dirty="0" smtClean="0"/>
              <a:t>f </a:t>
            </a:r>
            <a:r>
              <a:rPr lang="en-US" sz="4000" u="sng" dirty="0"/>
              <a:t>t</a:t>
            </a:r>
            <a:r>
              <a:rPr lang="en-US" sz="4000" u="sng" dirty="0" smtClean="0"/>
              <a:t>he Global </a:t>
            </a:r>
            <a:br>
              <a:rPr lang="en-US" sz="4000" u="sng" dirty="0" smtClean="0"/>
            </a:br>
            <a:r>
              <a:rPr lang="en-US" sz="4000" u="sng" dirty="0" smtClean="0"/>
              <a:t>Climate System</a:t>
            </a:r>
            <a:endParaRPr lang="en-US" sz="4000" u="sng" dirty="0"/>
          </a:p>
        </p:txBody>
      </p:sp>
      <p:sp>
        <p:nvSpPr>
          <p:cNvPr id="15363" name="Content Placeholder 2"/>
          <p:cNvSpPr>
            <a:spLocks noGrp="1"/>
          </p:cNvSpPr>
          <p:nvPr>
            <p:ph sz="quarter" idx="1"/>
          </p:nvPr>
        </p:nvSpPr>
        <p:spPr>
          <a:xfrm>
            <a:off x="285750" y="1295400"/>
            <a:ext cx="5715000" cy="4572000"/>
          </a:xfrm>
        </p:spPr>
        <p:txBody>
          <a:bodyPr/>
          <a:lstStyle/>
          <a:p>
            <a:pPr eaLnBrk="1" hangingPunct="1">
              <a:buFont typeface="Wingdings" pitchFamily="2" charset="2"/>
              <a:buNone/>
            </a:pPr>
            <a:r>
              <a:rPr lang="en-US" dirty="0" smtClean="0"/>
              <a:t> </a:t>
            </a:r>
          </a:p>
          <a:p>
            <a:pPr eaLnBrk="1" hangingPunct="1"/>
            <a:endParaRPr lang="en-US" dirty="0" smtClean="0"/>
          </a:p>
        </p:txBody>
      </p:sp>
      <p:sp>
        <p:nvSpPr>
          <p:cNvPr id="15364" name="Content Placeholder 4"/>
          <p:cNvSpPr>
            <a:spLocks noGrp="1"/>
          </p:cNvSpPr>
          <p:nvPr>
            <p:ph sz="quarter" idx="2"/>
          </p:nvPr>
        </p:nvSpPr>
        <p:spPr>
          <a:xfrm>
            <a:off x="4214813" y="1295400"/>
            <a:ext cx="4516437" cy="4572000"/>
          </a:xfrm>
        </p:spPr>
        <p:txBody>
          <a:bodyPr/>
          <a:lstStyle/>
          <a:p>
            <a:pPr eaLnBrk="1" hangingPunct="1">
              <a:buFont typeface="Courier New" pitchFamily="49" charset="0"/>
              <a:buChar char="o"/>
            </a:pPr>
            <a:endParaRPr lang="en-US" smtClean="0"/>
          </a:p>
          <a:p>
            <a:pPr eaLnBrk="1" hangingPunct="1"/>
            <a:endParaRPr lang="en-US" smtClean="0"/>
          </a:p>
        </p:txBody>
      </p:sp>
      <p:pic>
        <p:nvPicPr>
          <p:cNvPr id="15366" name="Picture 6" descr="The complexity of weather and climat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382712"/>
            <a:ext cx="6362700" cy="4440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4139952" y="5799608"/>
            <a:ext cx="3997424" cy="461665"/>
          </a:xfrm>
          <a:prstGeom prst="rect">
            <a:avLst/>
          </a:prstGeom>
          <a:noFill/>
        </p:spPr>
        <p:txBody>
          <a:bodyPr wrap="square" rtlCol="0">
            <a:spAutoFit/>
          </a:bodyPr>
          <a:lstStyle/>
          <a:p>
            <a:r>
              <a:rPr lang="en-GB" sz="1200" dirty="0" smtClean="0">
                <a:latin typeface="+mn-lt"/>
              </a:rPr>
              <a:t>Source: </a:t>
            </a:r>
            <a:r>
              <a:rPr lang="en-GB" sz="1200" dirty="0" smtClean="0">
                <a:latin typeface="+mn-lt"/>
                <a:hlinkClick r:id="rId4"/>
              </a:rPr>
              <a:t>IPCC 2007</a:t>
            </a:r>
            <a:r>
              <a:rPr lang="en-GB" sz="1200" dirty="0" smtClean="0">
                <a:latin typeface="+mn-lt"/>
              </a:rPr>
              <a:t>, p96. </a:t>
            </a:r>
            <a:r>
              <a:rPr lang="fr-CH" sz="1200" dirty="0" err="1">
                <a:latin typeface="+mn-lt"/>
              </a:rPr>
              <a:t>Further</a:t>
            </a:r>
            <a:r>
              <a:rPr lang="fr-CH" sz="1200" dirty="0">
                <a:latin typeface="+mn-lt"/>
              </a:rPr>
              <a:t> information</a:t>
            </a:r>
            <a:r>
              <a:rPr lang="fr-CH" sz="1200" dirty="0" smtClean="0">
                <a:latin typeface="+mn-lt"/>
              </a:rPr>
              <a:t>: </a:t>
            </a:r>
            <a:r>
              <a:rPr lang="fr-CH" sz="1200" dirty="0" smtClean="0">
                <a:latin typeface="+mn-lt"/>
                <a:hlinkClick r:id="rId5"/>
              </a:rPr>
              <a:t>WMO </a:t>
            </a:r>
            <a:r>
              <a:rPr lang="fr-CH" sz="1200" dirty="0" err="1">
                <a:latin typeface="+mn-lt"/>
                <a:hlinkClick r:id="rId5"/>
              </a:rPr>
              <a:t>Website</a:t>
            </a:r>
            <a:endParaRPr lang="fr-CH" sz="1200" dirty="0">
              <a:latin typeface="+mn-lt"/>
            </a:endParaRPr>
          </a:p>
          <a:p>
            <a:endParaRPr lang="en-GB" sz="1200" dirty="0">
              <a:latin typeface="+mn-lt"/>
            </a:endParaRPr>
          </a:p>
        </p:txBody>
      </p:sp>
      <p:sp>
        <p:nvSpPr>
          <p:cNvPr id="11" name="Rectangle 10"/>
          <p:cNvSpPr/>
          <p:nvPr/>
        </p:nvSpPr>
        <p:spPr>
          <a:xfrm>
            <a:off x="609600" y="6153090"/>
            <a:ext cx="8001000" cy="400110"/>
          </a:xfrm>
          <a:prstGeom prst="rect">
            <a:avLst/>
          </a:prstGeom>
        </p:spPr>
        <p:txBody>
          <a:bodyPr wrap="square">
            <a:spAutoFit/>
          </a:bodyPr>
          <a:lstStyle/>
          <a:p>
            <a:r>
              <a:rPr lang="en-US" sz="2000" b="1" dirty="0" smtClean="0">
                <a:solidFill>
                  <a:srgbClr val="CC3300"/>
                </a:solidFill>
              </a:rPr>
              <a:t>Natural and human factors that have an influence on the climate</a:t>
            </a:r>
            <a:endParaRPr lang="en-GB" sz="2000" b="1" dirty="0">
              <a:solidFill>
                <a:srgbClr val="CC3300"/>
              </a:solidFill>
            </a:endParaRPr>
          </a:p>
        </p:txBody>
      </p:sp>
      <p:sp>
        <p:nvSpPr>
          <p:cNvPr id="12" name="Rectangle 11"/>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3" name="Slide Number Placeholder 3"/>
          <p:cNvSpPr>
            <a:spLocks noGrp="1"/>
          </p:cNvSpPr>
          <p:nvPr>
            <p:ph type="sldNum" sz="quarter" idx="11"/>
          </p:nvPr>
        </p:nvSpPr>
        <p:spPr>
          <a:xfrm>
            <a:off x="0" y="1271588"/>
            <a:ext cx="533400" cy="244475"/>
          </a:xfrm>
          <a:solidFill>
            <a:srgbClr val="00B0F0"/>
          </a:solidFill>
        </p:spPr>
        <p:txBody>
          <a:bodyPr>
            <a:normAutofit fontScale="85000" lnSpcReduction="20000"/>
          </a:bodyPr>
          <a:lstStyle/>
          <a:p>
            <a:pPr>
              <a:defRPr/>
            </a:pPr>
            <a:fld id="{B128CF1A-DAEF-4D2E-B22B-BC81140570DB}" type="slidenum">
              <a:rPr lang="en-US" smtClean="0"/>
              <a:pPr>
                <a:defRPr/>
              </a:pPr>
              <a:t>4</a:t>
            </a:fld>
            <a:endParaRPr lang="en-US"/>
          </a:p>
        </p:txBody>
      </p:sp>
      <p:sp>
        <p:nvSpPr>
          <p:cNvPr id="14" name="Rectangle 13"/>
          <p:cNvSpPr/>
          <p:nvPr/>
        </p:nvSpPr>
        <p:spPr>
          <a:xfrm>
            <a:off x="6056015" y="6508532"/>
            <a:ext cx="3014415" cy="276999"/>
          </a:xfrm>
          <a:prstGeom prst="rect">
            <a:avLst/>
          </a:prstGeom>
        </p:spPr>
        <p:txBody>
          <a:bodyPr wrap="none">
            <a:spAutoFit/>
          </a:bodyPr>
          <a:lstStyle/>
          <a:p>
            <a:r>
              <a:rPr lang="en-US" sz="1200" dirty="0" smtClean="0"/>
              <a:t>WMO: World Meteorological Organization</a:t>
            </a:r>
            <a:endParaRPr lang="en-GB" sz="12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0063" y="188640"/>
            <a:ext cx="8643937" cy="990600"/>
          </a:xfrm>
        </p:spPr>
        <p:txBody>
          <a:bodyPr/>
          <a:lstStyle/>
          <a:p>
            <a:pPr eaLnBrk="1" hangingPunct="1">
              <a:lnSpc>
                <a:spcPts val="4000"/>
              </a:lnSpc>
            </a:pPr>
            <a:r>
              <a:rPr lang="en-US" sz="4000" dirty="0" smtClean="0"/>
              <a:t>Observed Changes in Physical and Biological Systems</a:t>
            </a:r>
          </a:p>
        </p:txBody>
      </p:sp>
      <p:pic>
        <p:nvPicPr>
          <p:cNvPr id="27652" name="Content Placeholder 4" descr="Observed changes to Ecosystems.JPG"/>
          <p:cNvPicPr>
            <a:picLocks noGrp="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1562100" y="1219200"/>
            <a:ext cx="7658100" cy="4371975"/>
          </a:xfrm>
        </p:spPr>
      </p:pic>
      <p:sp>
        <p:nvSpPr>
          <p:cNvPr id="6" name="Rectangle 5"/>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40</a:t>
            </a:fld>
            <a:endParaRPr lang="en-US" dirty="0"/>
          </a:p>
        </p:txBody>
      </p:sp>
      <p:sp>
        <p:nvSpPr>
          <p:cNvPr id="7" name="TextBox 5"/>
          <p:cNvSpPr txBox="1">
            <a:spLocks noChangeArrowheads="1"/>
          </p:cNvSpPr>
          <p:nvPr/>
        </p:nvSpPr>
        <p:spPr bwMode="auto">
          <a:xfrm>
            <a:off x="6629400" y="5352396"/>
            <a:ext cx="2133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UNEP 2009, p13</a:t>
            </a:r>
            <a:endParaRPr lang="en-US" sz="1200" dirty="0">
              <a:latin typeface="Tw Cen MT" pitchFamily="34" charset="0"/>
            </a:endParaRPr>
          </a:p>
        </p:txBody>
      </p:sp>
      <p:sp>
        <p:nvSpPr>
          <p:cNvPr id="8" name="TextBox 7"/>
          <p:cNvSpPr txBox="1"/>
          <p:nvPr/>
        </p:nvSpPr>
        <p:spPr>
          <a:xfrm>
            <a:off x="15766" y="1600200"/>
            <a:ext cx="1828800" cy="3693319"/>
          </a:xfrm>
          <a:prstGeom prst="rect">
            <a:avLst/>
          </a:prstGeom>
          <a:noFill/>
        </p:spPr>
        <p:txBody>
          <a:bodyPr wrap="square" rtlCol="0">
            <a:spAutoFit/>
          </a:bodyPr>
          <a:lstStyle/>
          <a:p>
            <a:r>
              <a:rPr lang="en-US" dirty="0" smtClean="0">
                <a:solidFill>
                  <a:srgbClr val="00B050"/>
                </a:solidFill>
              </a:rPr>
              <a:t>Green: bio</a:t>
            </a:r>
            <a:endParaRPr lang="en-US" b="1" dirty="0" smtClean="0">
              <a:solidFill>
                <a:srgbClr val="00B050"/>
              </a:solidFill>
            </a:endParaRPr>
          </a:p>
          <a:p>
            <a:r>
              <a:rPr lang="en-US" dirty="0" smtClean="0">
                <a:solidFill>
                  <a:srgbClr val="0070C0"/>
                </a:solidFill>
              </a:rPr>
              <a:t>Blue: physical</a:t>
            </a:r>
          </a:p>
          <a:p>
            <a:r>
              <a:rPr lang="en-US" dirty="0" smtClean="0">
                <a:solidFill>
                  <a:srgbClr val="FF0000"/>
                </a:solidFill>
              </a:rPr>
              <a:t>-------------</a:t>
            </a:r>
          </a:p>
          <a:p>
            <a:r>
              <a:rPr lang="en-US" dirty="0" smtClean="0">
                <a:solidFill>
                  <a:srgbClr val="00B050"/>
                </a:solidFill>
              </a:rPr>
              <a:t>Biological</a:t>
            </a:r>
          </a:p>
          <a:p>
            <a:pPr>
              <a:buFont typeface="Arial" pitchFamily="34" charset="0"/>
              <a:buChar char="•"/>
            </a:pPr>
            <a:r>
              <a:rPr lang="en-US" dirty="0" smtClean="0">
                <a:solidFill>
                  <a:srgbClr val="00B050"/>
                </a:solidFill>
              </a:rPr>
              <a:t> Species loss</a:t>
            </a:r>
          </a:p>
          <a:p>
            <a:pPr>
              <a:buFont typeface="Arial" pitchFamily="34" charset="0"/>
              <a:buChar char="•"/>
            </a:pPr>
            <a:r>
              <a:rPr lang="en-US" dirty="0" smtClean="0">
                <a:solidFill>
                  <a:srgbClr val="00B050"/>
                </a:solidFill>
              </a:rPr>
              <a:t> ecosystem alteration</a:t>
            </a:r>
          </a:p>
          <a:p>
            <a:r>
              <a:rPr lang="en-US" dirty="0" smtClean="0">
                <a:solidFill>
                  <a:srgbClr val="FF0000"/>
                </a:solidFill>
              </a:rPr>
              <a:t>-------------</a:t>
            </a:r>
          </a:p>
          <a:p>
            <a:r>
              <a:rPr lang="en-US" dirty="0" smtClean="0">
                <a:solidFill>
                  <a:srgbClr val="0070C0"/>
                </a:solidFill>
              </a:rPr>
              <a:t>Physical</a:t>
            </a:r>
          </a:p>
          <a:p>
            <a:pPr>
              <a:buFont typeface="Arial" pitchFamily="34" charset="0"/>
              <a:buChar char="•"/>
            </a:pPr>
            <a:r>
              <a:rPr lang="en-US" dirty="0" smtClean="0">
                <a:solidFill>
                  <a:srgbClr val="0070C0"/>
                </a:solidFill>
              </a:rPr>
              <a:t> Snow cover</a:t>
            </a:r>
          </a:p>
          <a:p>
            <a:pPr>
              <a:buFont typeface="Arial" pitchFamily="34" charset="0"/>
              <a:buChar char="•"/>
            </a:pPr>
            <a:r>
              <a:rPr lang="en-US" dirty="0" smtClean="0">
                <a:solidFill>
                  <a:srgbClr val="0070C0"/>
                </a:solidFill>
              </a:rPr>
              <a:t> Glacier density/cover</a:t>
            </a:r>
          </a:p>
          <a:p>
            <a:pPr>
              <a:buFont typeface="Arial" pitchFamily="34" charset="0"/>
              <a:buChar char="•"/>
            </a:pPr>
            <a:r>
              <a:rPr lang="en-US" dirty="0" smtClean="0">
                <a:solidFill>
                  <a:srgbClr val="0070C0"/>
                </a:solidFill>
              </a:rPr>
              <a:t> Glacier runoff</a:t>
            </a:r>
            <a:endParaRPr lang="en-GB" dirty="0">
              <a:solidFill>
                <a:srgbClr val="0070C0"/>
              </a:solidFill>
            </a:endParaRPr>
          </a:p>
        </p:txBody>
      </p:sp>
    </p:spTree>
    <p:extLst>
      <p:ext uri="{BB962C8B-B14F-4D97-AF65-F5344CB8AC3E}">
        <p14:creationId xmlns="" xmlns:p14="http://schemas.microsoft.com/office/powerpoint/2010/main" val="36647929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1532"/>
            <a:ext cx="8153400" cy="762000"/>
          </a:xfrm>
        </p:spPr>
        <p:txBody>
          <a:bodyPr/>
          <a:lstStyle/>
          <a:p>
            <a:pPr algn="ctr"/>
            <a:r>
              <a:rPr lang="en-US" dirty="0" smtClean="0"/>
              <a:t>Incoming solar radiation</a:t>
            </a:r>
            <a:endParaRPr lang="en-GB" dirty="0"/>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5</a:t>
            </a:fld>
            <a:endParaRPr lang="en-US"/>
          </a:p>
        </p:txBody>
      </p:sp>
      <p:pic>
        <p:nvPicPr>
          <p:cNvPr id="148482" name="Picture 2" descr="https://upload.wikimedia.org/wikipedia/commons/9/92/Earth%E2%80%99s_Energy_Budget_Incoming_Solar_Radiation_NASA.jpg"/>
          <p:cNvPicPr>
            <a:picLocks noChangeAspect="1" noChangeArrowheads="1"/>
          </p:cNvPicPr>
          <p:nvPr/>
        </p:nvPicPr>
        <p:blipFill>
          <a:blip r:embed="rId2"/>
          <a:srcRect/>
          <a:stretch>
            <a:fillRect/>
          </a:stretch>
        </p:blipFill>
        <p:spPr bwMode="auto">
          <a:xfrm>
            <a:off x="457200" y="1153532"/>
            <a:ext cx="8235875" cy="4713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sz="4000" u="sng" dirty="0" smtClean="0"/>
              <a:t>What Is the Greenhouse Effect?</a:t>
            </a:r>
          </a:p>
        </p:txBody>
      </p:sp>
      <p:pic>
        <p:nvPicPr>
          <p:cNvPr id="16388" name="Content Placeholder 4" descr="The greenhouse effect.png"/>
          <p:cNvPicPr>
            <a:picLocks noGrp="1" noChangeAspect="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1905000" y="1247001"/>
            <a:ext cx="5785507" cy="4550400"/>
          </a:xfrm>
        </p:spPr>
      </p:pic>
      <p:sp>
        <p:nvSpPr>
          <p:cNvPr id="8" name="TextBox 7"/>
          <p:cNvSpPr txBox="1"/>
          <p:nvPr/>
        </p:nvSpPr>
        <p:spPr>
          <a:xfrm>
            <a:off x="5220072" y="5819001"/>
            <a:ext cx="3816424" cy="276999"/>
          </a:xfrm>
          <a:prstGeom prst="rect">
            <a:avLst/>
          </a:prstGeom>
          <a:noFill/>
        </p:spPr>
        <p:txBody>
          <a:bodyPr wrap="square" rtlCol="0">
            <a:spAutoFit/>
          </a:bodyPr>
          <a:lstStyle/>
          <a:p>
            <a:r>
              <a:rPr lang="en-GB" sz="1200" dirty="0">
                <a:latin typeface="+mn-lt"/>
              </a:rPr>
              <a:t>S</a:t>
            </a:r>
            <a:r>
              <a:rPr lang="en-GB" sz="1200" dirty="0" smtClean="0">
                <a:latin typeface="+mn-lt"/>
              </a:rPr>
              <a:t>ource: </a:t>
            </a:r>
            <a:r>
              <a:rPr lang="en-GB" sz="1200" dirty="0" smtClean="0">
                <a:latin typeface="+mn-lt"/>
                <a:hlinkClick r:id="rId4"/>
              </a:rPr>
              <a:t>IPCC 2007</a:t>
            </a:r>
            <a:r>
              <a:rPr lang="en-GB" sz="1200" dirty="0" smtClean="0">
                <a:latin typeface="+mn-lt"/>
              </a:rPr>
              <a:t>. </a:t>
            </a:r>
            <a:r>
              <a:rPr lang="fr-CH" sz="1200" dirty="0" err="1">
                <a:latin typeface="+mn-lt"/>
              </a:rPr>
              <a:t>Further</a:t>
            </a:r>
            <a:r>
              <a:rPr lang="fr-CH" sz="1200" dirty="0">
                <a:latin typeface="+mn-lt"/>
              </a:rPr>
              <a:t> info: </a:t>
            </a:r>
            <a:r>
              <a:rPr lang="fr-CH" sz="1200" dirty="0" smtClean="0">
                <a:latin typeface="+mn-lt"/>
                <a:hlinkClick r:id="rId5"/>
              </a:rPr>
              <a:t>WMO </a:t>
            </a:r>
            <a:r>
              <a:rPr lang="fr-CH" sz="1200" dirty="0" err="1" smtClean="0">
                <a:latin typeface="+mn-lt"/>
                <a:hlinkClick r:id="rId5"/>
              </a:rPr>
              <a:t>Website</a:t>
            </a:r>
            <a:endParaRPr lang="en-GB" sz="1200" dirty="0">
              <a:latin typeface="+mn-lt"/>
            </a:endParaRPr>
          </a:p>
        </p:txBody>
      </p:sp>
      <p:sp>
        <p:nvSpPr>
          <p:cNvPr id="9" name="Rectangle 8"/>
          <p:cNvSpPr/>
          <p:nvPr/>
        </p:nvSpPr>
        <p:spPr>
          <a:xfrm>
            <a:off x="2286000" y="1676400"/>
            <a:ext cx="1524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981200" y="2819400"/>
            <a:ext cx="1326932"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68868" y="4876800"/>
            <a:ext cx="1631732"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10804" y="5136932"/>
            <a:ext cx="1434664"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276196" y="1129864"/>
            <a:ext cx="2743200" cy="228337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5"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6</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p:cBhvr override="childStyle">
                                        <p:cTn dur="1" fill="hold" display="0" masterRel="nextClick" afterEffect="1"/>
                                        <p:tgtEl>
                                          <p:spTgt spid="9"/>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p:cBhvr override="childStyle">
                                        <p:cTn dur="1" fill="hold" display="0" masterRel="nextClick" afterEffect="1"/>
                                        <p:tgtEl>
                                          <p:spTgt spid="10"/>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p:cBhvr override="childStyle">
                                        <p:cTn dur="1" fill="hold" display="0" masterRel="nextClick" afterEffect="1"/>
                                        <p:tgtEl>
                                          <p:spTgt spid="11"/>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nimClr>
                                      <p:cBhvr override="childStyle">
                                        <p:cTn dur="1" fill="hold" display="0" masterRel="nextClick" afterEffect="1"/>
                                        <p:tgtEl>
                                          <p:spTgt spid="12"/>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nimClr>
                                      <p:cBhvr override="childStyle">
                                        <p:cTn dur="1" fill="hold" display="0" masterRel="nextClick" afterEffect="1"/>
                                        <p:tgtEl>
                                          <p:spTgt spid="13"/>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296517" y="434752"/>
            <a:ext cx="7161683" cy="555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ts val="4000"/>
              </a:lnSpc>
              <a:spcBef>
                <a:spcPct val="0"/>
              </a:spcBef>
              <a:spcAft>
                <a:spcPts val="0"/>
              </a:spcAft>
              <a:buClrTx/>
              <a:buSzTx/>
              <a:buFontTx/>
              <a:buNone/>
              <a:tabLst/>
              <a:defRPr/>
            </a:pPr>
            <a:r>
              <a:rPr lang="en-US" sz="4000" dirty="0" smtClean="0">
                <a:solidFill>
                  <a:srgbClr val="000000"/>
                </a:solidFill>
                <a:latin typeface="+mj-lt"/>
                <a:ea typeface="+mj-ea"/>
                <a:cs typeface="+mj-cs"/>
              </a:rPr>
              <a:t>Video on the Greenhouse Effect</a:t>
            </a:r>
            <a:endParaRPr kumimoji="0" lang="en-US" sz="4000" b="0" i="0" u="none" strike="noStrike" kern="1200" spc="0" normalizeH="0" noProof="0" dirty="0" smtClean="0">
              <a:ln>
                <a:noFill/>
              </a:ln>
              <a:solidFill>
                <a:srgbClr val="000000"/>
              </a:solidFill>
              <a:effectLst/>
              <a:uLnTx/>
              <a:uFillTx/>
              <a:latin typeface="+mj-lt"/>
              <a:ea typeface="+mj-ea"/>
              <a:cs typeface="+mj-cs"/>
            </a:endParaRPr>
          </a:p>
        </p:txBody>
      </p:sp>
      <p:sp>
        <p:nvSpPr>
          <p:cNvPr id="5" name="TextBox 4"/>
          <p:cNvSpPr txBox="1"/>
          <p:nvPr/>
        </p:nvSpPr>
        <p:spPr>
          <a:xfrm>
            <a:off x="2123728" y="5085184"/>
            <a:ext cx="184731" cy="369332"/>
          </a:xfrm>
          <a:prstGeom prst="rect">
            <a:avLst/>
          </a:prstGeom>
          <a:noFill/>
        </p:spPr>
        <p:txBody>
          <a:bodyPr wrap="none" rtlCol="0">
            <a:spAutoFit/>
          </a:bodyPr>
          <a:lstStyle/>
          <a:p>
            <a:endParaRPr lang="en-GB"/>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075" y="323850"/>
            <a:ext cx="847725" cy="81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6" descr="http://www.clker.com/cliparts/j/W/O/s/N/o/windows-media-player-play-button.svg"/>
          <p:cNvSpPr>
            <a:spLocks noChangeAspect="1" noChangeArrowheads="1"/>
          </p:cNvSpPr>
          <p:nvPr/>
        </p:nvSpPr>
        <p:spPr bwMode="auto">
          <a:xfrm>
            <a:off x="155575" y="-26812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http://www.clker.com/cliparts/j/W/O/s/N/o/windows-media-player-play-button.svg"/>
          <p:cNvSpPr>
            <a:spLocks noChangeAspect="1" noChangeArrowheads="1"/>
          </p:cNvSpPr>
          <p:nvPr/>
        </p:nvSpPr>
        <p:spPr bwMode="auto">
          <a:xfrm>
            <a:off x="307975" y="-25288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685800" y="1295400"/>
            <a:ext cx="7772400" cy="2677656"/>
          </a:xfrm>
          <a:prstGeom prst="rect">
            <a:avLst/>
          </a:prstGeom>
          <a:noFill/>
        </p:spPr>
        <p:txBody>
          <a:bodyPr wrap="square" rtlCol="0">
            <a:spAutoFit/>
          </a:bodyPr>
          <a:lstStyle/>
          <a:p>
            <a:pPr algn="just"/>
            <a:r>
              <a:rPr lang="fr-CH" sz="2800" b="1" dirty="0" err="1" smtClean="0">
                <a:latin typeface="+mn-lt"/>
              </a:rPr>
              <a:t>Video</a:t>
            </a:r>
            <a:r>
              <a:rPr lang="fr-CH" sz="2800" b="1" dirty="0" smtClean="0">
                <a:latin typeface="+mn-lt"/>
              </a:rPr>
              <a:t>: </a:t>
            </a:r>
          </a:p>
          <a:p>
            <a:pPr algn="just"/>
            <a:r>
              <a:rPr lang="fr-CH" sz="2800" dirty="0" err="1" smtClean="0">
                <a:latin typeface="+mn-lt"/>
              </a:rPr>
              <a:t>Understand</a:t>
            </a:r>
            <a:r>
              <a:rPr lang="fr-CH" sz="2800" dirty="0" smtClean="0">
                <a:latin typeface="+mn-lt"/>
              </a:rPr>
              <a:t> how </a:t>
            </a:r>
          </a:p>
          <a:p>
            <a:pPr algn="just"/>
            <a:r>
              <a:rPr lang="fr-CH" sz="2800" dirty="0" smtClean="0">
                <a:latin typeface="+mn-lt"/>
              </a:rPr>
              <a:t>		water </a:t>
            </a:r>
            <a:r>
              <a:rPr lang="fr-CH" sz="2800" dirty="0" err="1" smtClean="0">
                <a:latin typeface="+mn-lt"/>
              </a:rPr>
              <a:t>vapor</a:t>
            </a:r>
            <a:r>
              <a:rPr lang="fr-CH" sz="2800" dirty="0" smtClean="0">
                <a:latin typeface="+mn-lt"/>
              </a:rPr>
              <a:t>, </a:t>
            </a:r>
          </a:p>
          <a:p>
            <a:pPr algn="just"/>
            <a:r>
              <a:rPr lang="fr-CH" sz="2800" dirty="0" smtClean="0">
                <a:latin typeface="+mn-lt"/>
              </a:rPr>
              <a:t>		</a:t>
            </a:r>
            <a:r>
              <a:rPr lang="fr-CH" sz="2800" dirty="0" err="1" smtClean="0">
                <a:latin typeface="+mn-lt"/>
              </a:rPr>
              <a:t>carbon</a:t>
            </a:r>
            <a:r>
              <a:rPr lang="fr-CH" sz="2800" dirty="0" smtClean="0">
                <a:latin typeface="+mn-lt"/>
              </a:rPr>
              <a:t> </a:t>
            </a:r>
            <a:r>
              <a:rPr lang="fr-CH" sz="2800" dirty="0" err="1">
                <a:latin typeface="+mn-lt"/>
              </a:rPr>
              <a:t>dioxide</a:t>
            </a:r>
            <a:r>
              <a:rPr lang="fr-CH" sz="2800" dirty="0">
                <a:latin typeface="+mn-lt"/>
              </a:rPr>
              <a:t>, and </a:t>
            </a:r>
            <a:endParaRPr lang="fr-CH" sz="2800" dirty="0" smtClean="0">
              <a:latin typeface="+mn-lt"/>
            </a:endParaRPr>
          </a:p>
          <a:p>
            <a:pPr algn="just"/>
            <a:r>
              <a:rPr lang="fr-CH" sz="2800" dirty="0" smtClean="0">
                <a:latin typeface="+mn-lt"/>
              </a:rPr>
              <a:t>		</a:t>
            </a:r>
            <a:r>
              <a:rPr lang="fr-CH" sz="2800" dirty="0" err="1" smtClean="0">
                <a:latin typeface="+mn-lt"/>
              </a:rPr>
              <a:t>other</a:t>
            </a:r>
            <a:r>
              <a:rPr lang="fr-CH" sz="2800" dirty="0" smtClean="0">
                <a:latin typeface="+mn-lt"/>
              </a:rPr>
              <a:t> </a:t>
            </a:r>
            <a:r>
              <a:rPr lang="fr-CH" sz="2800" dirty="0" err="1">
                <a:latin typeface="+mn-lt"/>
              </a:rPr>
              <a:t>gases</a:t>
            </a:r>
            <a:r>
              <a:rPr lang="fr-CH" sz="2800" dirty="0">
                <a:latin typeface="+mn-lt"/>
              </a:rPr>
              <a:t> </a:t>
            </a:r>
            <a:endParaRPr lang="fr-CH" sz="2800" dirty="0" smtClean="0">
              <a:latin typeface="+mn-lt"/>
            </a:endParaRPr>
          </a:p>
          <a:p>
            <a:pPr algn="just"/>
            <a:r>
              <a:rPr lang="fr-CH" sz="2800" dirty="0" smtClean="0">
                <a:latin typeface="+mn-lt"/>
              </a:rPr>
              <a:t>cause the </a:t>
            </a:r>
            <a:r>
              <a:rPr lang="fr-CH" sz="2800" dirty="0" err="1" smtClean="0">
                <a:latin typeface="+mn-lt"/>
              </a:rPr>
              <a:t>Earth’s</a:t>
            </a:r>
            <a:r>
              <a:rPr lang="fr-CH" sz="2800" dirty="0" smtClean="0">
                <a:latin typeface="+mn-lt"/>
              </a:rPr>
              <a:t> </a:t>
            </a:r>
            <a:r>
              <a:rPr lang="fr-CH" sz="2800" dirty="0" err="1" smtClean="0">
                <a:latin typeface="+mn-lt"/>
              </a:rPr>
              <a:t>greenhouse</a:t>
            </a:r>
            <a:r>
              <a:rPr lang="fr-CH" sz="2800" dirty="0" smtClean="0">
                <a:latin typeface="+mn-lt"/>
              </a:rPr>
              <a:t> </a:t>
            </a:r>
            <a:r>
              <a:rPr lang="fr-CH" sz="2800" dirty="0" err="1" smtClean="0">
                <a:latin typeface="+mn-lt"/>
              </a:rPr>
              <a:t>effect</a:t>
            </a:r>
            <a:endParaRPr lang="fr-CH" sz="2800" dirty="0">
              <a:latin typeface="+mn-lt"/>
            </a:endParaRPr>
          </a:p>
        </p:txBody>
      </p:sp>
      <p:sp>
        <p:nvSpPr>
          <p:cNvPr id="20" name="Rectangle 19"/>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1"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7</a:t>
            </a:fld>
            <a:endParaRPr lang="en-US"/>
          </a:p>
        </p:txBody>
      </p:sp>
      <p:sp>
        <p:nvSpPr>
          <p:cNvPr id="13" name="Rectangle 12"/>
          <p:cNvSpPr/>
          <p:nvPr/>
        </p:nvSpPr>
        <p:spPr>
          <a:xfrm>
            <a:off x="685800" y="4267200"/>
            <a:ext cx="7696200" cy="461665"/>
          </a:xfrm>
          <a:prstGeom prst="rect">
            <a:avLst/>
          </a:prstGeom>
        </p:spPr>
        <p:txBody>
          <a:bodyPr wrap="square">
            <a:spAutoFit/>
          </a:bodyPr>
          <a:lstStyle/>
          <a:p>
            <a:r>
              <a:rPr lang="en-GB" sz="2400" b="1" dirty="0" smtClean="0">
                <a:hlinkClick r:id="rId4"/>
              </a:rPr>
              <a:t>https://www.youtube.com/watch?v=ZzCA60WnoMk</a:t>
            </a:r>
            <a:r>
              <a:rPr lang="en-GB" sz="2400" b="1" dirty="0" smtClean="0"/>
              <a:t> </a:t>
            </a:r>
            <a:endParaRPr lang="en-GB" sz="2400" b="1" dirty="0"/>
          </a:p>
        </p:txBody>
      </p:sp>
      <p:sp>
        <p:nvSpPr>
          <p:cNvPr id="14" name="Rectangle 13"/>
          <p:cNvSpPr/>
          <p:nvPr/>
        </p:nvSpPr>
        <p:spPr>
          <a:xfrm>
            <a:off x="304800" y="5029200"/>
            <a:ext cx="845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Earth’s average surface temperature: </a:t>
            </a:r>
            <a:r>
              <a:rPr lang="en-GB" sz="3200" b="1" dirty="0" smtClean="0"/>
              <a:t>15°C </a:t>
            </a:r>
            <a:endParaRPr lang="en-US" sz="3200" b="1" dirty="0" smtClean="0"/>
          </a:p>
          <a:p>
            <a:r>
              <a:rPr lang="en-US" sz="2800" b="1" dirty="0" smtClean="0">
                <a:solidFill>
                  <a:srgbClr val="0070C0"/>
                </a:solidFill>
              </a:rPr>
              <a:t>Earth surface temp. without Climate Gases: </a:t>
            </a:r>
            <a:r>
              <a:rPr lang="en-GB" sz="2800" b="1" dirty="0" smtClean="0">
                <a:solidFill>
                  <a:srgbClr val="0070C0"/>
                </a:solidFill>
              </a:rPr>
              <a:t>-18°C</a:t>
            </a:r>
          </a:p>
        </p:txBody>
      </p:sp>
    </p:spTree>
    <p:extLst>
      <p:ext uri="{BB962C8B-B14F-4D97-AF65-F5344CB8AC3E}">
        <p14:creationId xmlns="" xmlns:p14="http://schemas.microsoft.com/office/powerpoint/2010/main" val="12798769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68064"/>
            <a:ext cx="8572500" cy="928688"/>
          </a:xfrm>
        </p:spPr>
        <p:txBody>
          <a:bodyPr/>
          <a:lstStyle/>
          <a:p>
            <a:pPr eaLnBrk="1" hangingPunct="1">
              <a:lnSpc>
                <a:spcPts val="4000"/>
              </a:lnSpc>
            </a:pPr>
            <a:r>
              <a:rPr lang="en-US" sz="4000" u="sng" dirty="0" smtClean="0"/>
              <a:t>Climate Change and Global Warming</a:t>
            </a:r>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2396697431"/>
              </p:ext>
            </p:extLst>
          </p:nvPr>
        </p:nvGraphicFramePr>
        <p:xfrm>
          <a:off x="642938" y="1600200"/>
          <a:ext cx="812323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06313" y="5951411"/>
            <a:ext cx="294692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7"/>
              </a:rPr>
              <a:t>WMO </a:t>
            </a:r>
            <a:r>
              <a:rPr lang="fr-CH" sz="1200" dirty="0" err="1" smtClean="0">
                <a:latin typeface="+mj-lt"/>
                <a:hlinkClick r:id="rId7"/>
              </a:rPr>
              <a:t>Website</a:t>
            </a:r>
            <a:endParaRPr lang="fr-CH" sz="1200" dirty="0">
              <a:latin typeface="+mj-lt"/>
            </a:endParaRPr>
          </a:p>
        </p:txBody>
      </p:sp>
      <p:sp>
        <p:nvSpPr>
          <p:cNvPr id="9" name="Rectangle 8"/>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0"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8</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28600"/>
            <a:ext cx="8572500" cy="928688"/>
          </a:xfrm>
        </p:spPr>
        <p:txBody>
          <a:bodyPr/>
          <a:lstStyle/>
          <a:p>
            <a:pPr eaLnBrk="1" hangingPunct="1">
              <a:lnSpc>
                <a:spcPts val="4000"/>
              </a:lnSpc>
            </a:pPr>
            <a:r>
              <a:rPr lang="en-US" sz="4000" u="sng" dirty="0" smtClean="0"/>
              <a:t>The </a:t>
            </a:r>
            <a:r>
              <a:rPr lang="en-US" sz="4000" b="1" u="sng" dirty="0" smtClean="0"/>
              <a:t>main causes </a:t>
            </a:r>
            <a:r>
              <a:rPr lang="en-US" sz="4000" u="sng" dirty="0" smtClean="0"/>
              <a:t>of global warming</a:t>
            </a:r>
          </a:p>
        </p:txBody>
      </p:sp>
      <p:sp>
        <p:nvSpPr>
          <p:cNvPr id="8" name="TextBox 7"/>
          <p:cNvSpPr txBox="1"/>
          <p:nvPr/>
        </p:nvSpPr>
        <p:spPr>
          <a:xfrm>
            <a:off x="6106313" y="6428601"/>
            <a:ext cx="294692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3"/>
              </a:rPr>
              <a:t>WMO </a:t>
            </a:r>
            <a:r>
              <a:rPr lang="fr-CH" sz="1200" dirty="0" err="1" smtClean="0">
                <a:latin typeface="+mj-lt"/>
                <a:hlinkClick r:id="rId3"/>
              </a:rPr>
              <a:t>Website</a:t>
            </a:r>
            <a:endParaRPr lang="fr-CH" sz="1200" dirty="0">
              <a:latin typeface="+mj-lt"/>
            </a:endParaRPr>
          </a:p>
        </p:txBody>
      </p:sp>
      <p:sp>
        <p:nvSpPr>
          <p:cNvPr id="5" name="Content Placeholder 4"/>
          <p:cNvSpPr>
            <a:spLocks noGrp="1"/>
          </p:cNvSpPr>
          <p:nvPr>
            <p:ph sz="quarter" idx="1"/>
          </p:nvPr>
        </p:nvSpPr>
        <p:spPr>
          <a:xfrm>
            <a:off x="612648" y="1295400"/>
            <a:ext cx="8153400" cy="4800600"/>
          </a:xfrm>
        </p:spPr>
        <p:txBody>
          <a:bodyPr/>
          <a:lstStyle/>
          <a:p>
            <a:pPr algn="just"/>
            <a:r>
              <a:rPr lang="en-GB" sz="2700" u="sng" dirty="0" smtClean="0">
                <a:solidFill>
                  <a:srgbClr val="FF0000"/>
                </a:solidFill>
              </a:rPr>
              <a:t>Increased concentration of greenhouse gases in the atmosphere</a:t>
            </a:r>
            <a:r>
              <a:rPr lang="en-GB" sz="2700" dirty="0" smtClean="0"/>
              <a:t> since the industrial revolution in the late 18</a:t>
            </a:r>
            <a:r>
              <a:rPr lang="en-GB" sz="2700" baseline="30000" dirty="0" smtClean="0"/>
              <a:t>th</a:t>
            </a:r>
            <a:r>
              <a:rPr lang="en-GB" sz="2700" dirty="0" smtClean="0"/>
              <a:t> century</a:t>
            </a:r>
          </a:p>
          <a:p>
            <a:pPr algn="just"/>
            <a:r>
              <a:rPr lang="en-GB" sz="2700" u="sng" dirty="0" smtClean="0">
                <a:solidFill>
                  <a:srgbClr val="FF0000"/>
                </a:solidFill>
              </a:rPr>
              <a:t>Atmosphere warms</a:t>
            </a:r>
            <a:r>
              <a:rPr lang="en-GB" sz="2700" dirty="0" smtClean="0"/>
              <a:t> due to rising levels of greenhouse gases, as a result-</a:t>
            </a:r>
          </a:p>
          <a:p>
            <a:pPr lvl="1" algn="just"/>
            <a:r>
              <a:rPr lang="en-GB" sz="2500" dirty="0" smtClean="0"/>
              <a:t>concentration of </a:t>
            </a:r>
            <a:r>
              <a:rPr lang="en-GB" sz="2500" u="sng" dirty="0" smtClean="0">
                <a:solidFill>
                  <a:srgbClr val="FF0000"/>
                </a:solidFill>
              </a:rPr>
              <a:t>water vapour increases</a:t>
            </a:r>
            <a:r>
              <a:rPr lang="en-GB" sz="2500" dirty="0" smtClean="0">
                <a:solidFill>
                  <a:srgbClr val="FF0000"/>
                </a:solidFill>
              </a:rPr>
              <a:t>, </a:t>
            </a:r>
            <a:r>
              <a:rPr lang="en-GB" sz="2500" u="sng" dirty="0" smtClean="0">
                <a:solidFill>
                  <a:srgbClr val="FF0000"/>
                </a:solidFill>
              </a:rPr>
              <a:t>further intensifying the greenhouse effect</a:t>
            </a:r>
          </a:p>
          <a:p>
            <a:pPr lvl="1" algn="just"/>
            <a:r>
              <a:rPr lang="en-GB" sz="2500" dirty="0" smtClean="0"/>
              <a:t>this in turn </a:t>
            </a:r>
            <a:r>
              <a:rPr lang="en-GB" sz="2500" u="sng" dirty="0" smtClean="0">
                <a:solidFill>
                  <a:srgbClr val="FF0000"/>
                </a:solidFill>
              </a:rPr>
              <a:t>causes more warming</a:t>
            </a:r>
            <a:r>
              <a:rPr lang="en-GB" sz="2500" dirty="0" smtClean="0"/>
              <a:t>, which causes </a:t>
            </a:r>
            <a:r>
              <a:rPr lang="en-GB" sz="2500" u="sng" dirty="0" smtClean="0">
                <a:solidFill>
                  <a:srgbClr val="FF0000"/>
                </a:solidFill>
              </a:rPr>
              <a:t>an additional increase in water vapour</a:t>
            </a:r>
          </a:p>
          <a:p>
            <a:pPr lvl="1" algn="just"/>
            <a:r>
              <a:rPr lang="en-GB" sz="2500" dirty="0" smtClean="0"/>
              <a:t>this water vapour feedback </a:t>
            </a:r>
            <a:r>
              <a:rPr lang="en-GB" sz="2500" u="sng" dirty="0" smtClean="0">
                <a:solidFill>
                  <a:srgbClr val="FF0000"/>
                </a:solidFill>
              </a:rPr>
              <a:t>doubles the increase in the greenhouse effect</a:t>
            </a:r>
            <a:r>
              <a:rPr lang="en-GB" sz="2500" dirty="0" smtClean="0"/>
              <a:t> due to the added CO</a:t>
            </a:r>
            <a:r>
              <a:rPr lang="en-GB" sz="2500" baseline="-25000" dirty="0" smtClean="0"/>
              <a:t>2</a:t>
            </a:r>
            <a:r>
              <a:rPr lang="en-GB" sz="2500" dirty="0" smtClean="0"/>
              <a:t> alone</a:t>
            </a:r>
            <a:endParaRPr lang="en-GB" sz="2500" dirty="0"/>
          </a:p>
        </p:txBody>
      </p:sp>
      <p:sp>
        <p:nvSpPr>
          <p:cNvPr id="6" name="Rectangle 5"/>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9</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775F55"/>
      </a:dk2>
      <a:lt2>
        <a:srgbClr val="EBDDC3"/>
      </a:lt2>
      <a:accent1>
        <a:srgbClr val="94B6D2"/>
      </a:accent1>
      <a:accent2>
        <a:srgbClr val="FFFF00"/>
      </a:accent2>
      <a:accent3>
        <a:srgbClr val="A5AB81"/>
      </a:accent3>
      <a:accent4>
        <a:srgbClr val="D8B25C"/>
      </a:accent4>
      <a:accent5>
        <a:srgbClr val="7BA79D"/>
      </a:accent5>
      <a:accent6>
        <a:srgbClr val="968C8C"/>
      </a:accent6>
      <a:hlink>
        <a:srgbClr val="113966"/>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29571</TotalTime>
  <Words>4289</Words>
  <Application>Microsoft Office PowerPoint</Application>
  <PresentationFormat>On-screen Show (4:3)</PresentationFormat>
  <Paragraphs>354</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Slide 1</vt:lpstr>
      <vt:lpstr>Slide 2</vt:lpstr>
      <vt:lpstr>What Is Climate?</vt:lpstr>
      <vt:lpstr>Complexity of the Global  Climate System</vt:lpstr>
      <vt:lpstr>Incoming solar radiation</vt:lpstr>
      <vt:lpstr>What Is the Greenhouse Effect?</vt:lpstr>
      <vt:lpstr>Slide 7</vt:lpstr>
      <vt:lpstr>Climate Change and Global Warming</vt:lpstr>
      <vt:lpstr>The main causes of global warming</vt:lpstr>
      <vt:lpstr>CO2 in atmosphere</vt:lpstr>
      <vt:lpstr>Slide 11</vt:lpstr>
      <vt:lpstr>Observed Change in Surface Temperature (1901–2012)</vt:lpstr>
      <vt:lpstr>Slide 13</vt:lpstr>
      <vt:lpstr>Slide 14</vt:lpstr>
      <vt:lpstr>Climate Change Has an Impact on:</vt:lpstr>
      <vt:lpstr>International CC Organizations/Frameworks</vt:lpstr>
      <vt:lpstr>International CC Organizations/Frameworks</vt:lpstr>
      <vt:lpstr>International CC Organizations/Frameworks</vt:lpstr>
      <vt:lpstr>History of Climate Change Science</vt:lpstr>
      <vt:lpstr>Slide 20</vt:lpstr>
      <vt:lpstr>Slide 21</vt:lpstr>
      <vt:lpstr>Slide 22</vt:lpstr>
      <vt:lpstr>Overview of Greenhouse Gases Regulated under the Kyoto Protocol (1997)</vt:lpstr>
      <vt:lpstr>Slide 24</vt:lpstr>
      <vt:lpstr>Important Greenhouse Gases:  Carbon Dioxide (CO2)</vt:lpstr>
      <vt:lpstr>CO2 Concentration in the Atmosphere and Annual Growth Rates</vt:lpstr>
      <vt:lpstr>Anthropogenic Drivers of CO2</vt:lpstr>
      <vt:lpstr>Slide 28</vt:lpstr>
      <vt:lpstr>CO2 Emission by Country</vt:lpstr>
      <vt:lpstr>Important Greenhouse Gases:  Methane (CH4)</vt:lpstr>
      <vt:lpstr>CH4 Concentration in the Atmosphere and Annual Growth Rates</vt:lpstr>
      <vt:lpstr>Slide 32</vt:lpstr>
      <vt:lpstr>Slide 33</vt:lpstr>
      <vt:lpstr>Observed Surface Temperature  Anomaly (1850-2012)</vt:lpstr>
      <vt:lpstr>Observed Change in Annual Precipitation Over Land</vt:lpstr>
      <vt:lpstr>Observed Ocean Warming  (1950-2010)</vt:lpstr>
      <vt:lpstr>Observed Ocean Acidification</vt:lpstr>
      <vt:lpstr>Observed Sea Level Rise  (1900 to 2010)</vt:lpstr>
      <vt:lpstr>Observed Decrease in Arctic Sea Ice Extent (1900-2010)</vt:lpstr>
      <vt:lpstr>Observed Changes in Physical and Biological Systems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EGP</dc:creator>
  <cp:lastModifiedBy>Dell</cp:lastModifiedBy>
  <cp:revision>928</cp:revision>
  <cp:lastPrinted>2012-10-18T15:54:06Z</cp:lastPrinted>
  <dcterms:created xsi:type="dcterms:W3CDTF">2013-11-12T13:06:17Z</dcterms:created>
  <dcterms:modified xsi:type="dcterms:W3CDTF">2018-10-31T01:53:56Z</dcterms:modified>
</cp:coreProperties>
</file>